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9" r:id="rId2"/>
    <p:sldId id="421" r:id="rId3"/>
    <p:sldId id="426" r:id="rId4"/>
    <p:sldId id="260" r:id="rId5"/>
    <p:sldId id="308" r:id="rId6"/>
    <p:sldId id="415" r:id="rId7"/>
    <p:sldId id="264" r:id="rId8"/>
    <p:sldId id="265" r:id="rId9"/>
    <p:sldId id="271" r:id="rId10"/>
    <p:sldId id="266" r:id="rId11"/>
    <p:sldId id="272" r:id="rId12"/>
    <p:sldId id="424" r:id="rId13"/>
    <p:sldId id="288" r:id="rId14"/>
    <p:sldId id="273" r:id="rId15"/>
    <p:sldId id="274" r:id="rId16"/>
    <p:sldId id="277" r:id="rId17"/>
    <p:sldId id="279" r:id="rId18"/>
    <p:sldId id="423" r:id="rId19"/>
    <p:sldId id="278" r:id="rId20"/>
    <p:sldId id="428" r:id="rId21"/>
    <p:sldId id="42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1"/>
    <p:restoredTop sz="94670"/>
  </p:normalViewPr>
  <p:slideViewPr>
    <p:cSldViewPr>
      <p:cViewPr varScale="1">
        <p:scale>
          <a:sx n="87" d="100"/>
          <a:sy n="87" d="100"/>
        </p:scale>
        <p:origin x="208" y="1408"/>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henry/Documents/GGD/GGD%20epidemiologie/LGV%20infecties%20en%20vindpercentages%202006-2017_GGD%20Amsterdam%20Enge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'Per jaar'!$C$1</c:f>
              <c:strCache>
                <c:ptCount val="1"/>
                <c:pt idx="0">
                  <c:v>Number infections in HIV+</c:v>
                </c:pt>
              </c:strCache>
            </c:strRef>
          </c:tx>
          <c:spPr>
            <a:solidFill>
              <a:schemeClr val="accent2"/>
            </a:solidFill>
          </c:spPr>
          <c:invertIfNegative val="0"/>
          <c:cat>
            <c:numRef>
              <c:f>'Per jaar'!$A$2:$A$13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'Per jaar'!$C$2:$C$13</c:f>
              <c:numCache>
                <c:formatCode>General</c:formatCode>
                <c:ptCount val="12"/>
                <c:pt idx="0">
                  <c:v>19</c:v>
                </c:pt>
                <c:pt idx="1">
                  <c:v>38</c:v>
                </c:pt>
                <c:pt idx="2">
                  <c:v>60</c:v>
                </c:pt>
                <c:pt idx="3">
                  <c:v>48</c:v>
                </c:pt>
                <c:pt idx="4">
                  <c:v>41</c:v>
                </c:pt>
                <c:pt idx="5">
                  <c:v>42</c:v>
                </c:pt>
                <c:pt idx="6">
                  <c:v>100</c:v>
                </c:pt>
                <c:pt idx="7">
                  <c:v>57</c:v>
                </c:pt>
                <c:pt idx="8">
                  <c:v>80</c:v>
                </c:pt>
                <c:pt idx="9">
                  <c:v>61</c:v>
                </c:pt>
                <c:pt idx="10">
                  <c:v>76</c:v>
                </c:pt>
                <c:pt idx="11">
                  <c:v>87</c:v>
                </c:pt>
              </c:numCache>
            </c:numRef>
          </c:val>
          <c:extLst>
            <c:ext xmlns:c16="http://schemas.microsoft.com/office/drawing/2014/chart" uri="{C3380CC4-5D6E-409C-BE32-E72D297353CC}">
              <c16:uniqueId val="{00000000-E2C3-984E-9C60-B02F1A5EEF09}"/>
            </c:ext>
          </c:extLst>
        </c:ser>
        <c:ser>
          <c:idx val="1"/>
          <c:order val="1"/>
          <c:tx>
            <c:strRef>
              <c:f>'Per jaar'!$D$1</c:f>
              <c:strCache>
                <c:ptCount val="1"/>
                <c:pt idx="0">
                  <c:v>Number infections in HIV-</c:v>
                </c:pt>
              </c:strCache>
            </c:strRef>
          </c:tx>
          <c:spPr>
            <a:solidFill>
              <a:schemeClr val="accent1"/>
            </a:solidFill>
          </c:spPr>
          <c:invertIfNegative val="0"/>
          <c:cat>
            <c:numRef>
              <c:f>'Per jaar'!$A$2:$A$13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'Per jaar'!$D$2:$D$13</c:f>
              <c:numCache>
                <c:formatCode>General</c:formatCode>
                <c:ptCount val="12"/>
                <c:pt idx="0">
                  <c:v>10</c:v>
                </c:pt>
                <c:pt idx="1">
                  <c:v>13</c:v>
                </c:pt>
                <c:pt idx="2">
                  <c:v>20</c:v>
                </c:pt>
                <c:pt idx="3">
                  <c:v>18</c:v>
                </c:pt>
                <c:pt idx="4">
                  <c:v>9</c:v>
                </c:pt>
                <c:pt idx="5">
                  <c:v>7</c:v>
                </c:pt>
                <c:pt idx="6">
                  <c:v>12</c:v>
                </c:pt>
                <c:pt idx="7">
                  <c:v>7</c:v>
                </c:pt>
                <c:pt idx="8">
                  <c:v>23</c:v>
                </c:pt>
                <c:pt idx="9">
                  <c:v>26</c:v>
                </c:pt>
                <c:pt idx="10">
                  <c:v>44</c:v>
                </c:pt>
                <c:pt idx="11">
                  <c:v>65</c:v>
                </c:pt>
              </c:numCache>
            </c:numRef>
          </c:val>
          <c:extLst>
            <c:ext xmlns:c16="http://schemas.microsoft.com/office/drawing/2014/chart" uri="{C3380CC4-5D6E-409C-BE32-E72D297353CC}">
              <c16:uniqueId val="{00000001-E2C3-984E-9C60-B02F1A5EEF09}"/>
            </c:ext>
          </c:extLst>
        </c:ser>
        <c:dLbls>
          <c:showLegendKey val="0"/>
          <c:showVal val="0"/>
          <c:showCatName val="0"/>
          <c:showSerName val="0"/>
          <c:showPercent val="0"/>
          <c:showBubbleSize val="0"/>
        </c:dLbls>
        <c:gapWidth val="150"/>
        <c:overlap val="100"/>
        <c:axId val="93024640"/>
        <c:axId val="93026560"/>
      </c:barChart>
      <c:lineChart>
        <c:grouping val="standard"/>
        <c:varyColors val="0"/>
        <c:ser>
          <c:idx val="2"/>
          <c:order val="2"/>
          <c:tx>
            <c:strRef>
              <c:f>'Per jaar'!$E$1</c:f>
              <c:strCache>
                <c:ptCount val="1"/>
                <c:pt idx="0">
                  <c:v>% positive</c:v>
                </c:pt>
              </c:strCache>
            </c:strRef>
          </c:tx>
          <c:marker>
            <c:symbol val="none"/>
          </c:marker>
          <c:cat>
            <c:numRef>
              <c:f>'Per jaar'!$A$2:$A$13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'Per jaar'!$E$2:$E$13</c:f>
              <c:numCache>
                <c:formatCode>0.00</c:formatCode>
                <c:ptCount val="12"/>
                <c:pt idx="0">
                  <c:v>0.63750274785667171</c:v>
                </c:pt>
                <c:pt idx="1">
                  <c:v>1.0607321131447587</c:v>
                </c:pt>
                <c:pt idx="2">
                  <c:v>1.3151405556468849</c:v>
                </c:pt>
                <c:pt idx="3">
                  <c:v>0.92735703245749612</c:v>
                </c:pt>
                <c:pt idx="4">
                  <c:v>0.6275100401606426</c:v>
                </c:pt>
                <c:pt idx="5">
                  <c:v>0.56884142094265155</c:v>
                </c:pt>
                <c:pt idx="6">
                  <c:v>1.1897174421074994</c:v>
                </c:pt>
                <c:pt idx="7">
                  <c:v>0.66597294484911551</c:v>
                </c:pt>
                <c:pt idx="8">
                  <c:v>0.98734662576687116</c:v>
                </c:pt>
                <c:pt idx="9">
                  <c:v>0.68910891089108917</c:v>
                </c:pt>
                <c:pt idx="10">
                  <c:v>0.7602153943617358</c:v>
                </c:pt>
                <c:pt idx="11">
                  <c:v>0.85235238041832562</c:v>
                </c:pt>
              </c:numCache>
            </c:numRef>
          </c:val>
          <c:smooth val="0"/>
          <c:extLst>
            <c:ext xmlns:c16="http://schemas.microsoft.com/office/drawing/2014/chart" uri="{C3380CC4-5D6E-409C-BE32-E72D297353CC}">
              <c16:uniqueId val="{00000002-E2C3-984E-9C60-B02F1A5EEF09}"/>
            </c:ext>
          </c:extLst>
        </c:ser>
        <c:ser>
          <c:idx val="3"/>
          <c:order val="3"/>
          <c:tx>
            <c:strRef>
              <c:f>'Per jaar'!$F$1</c:f>
              <c:strCache>
                <c:ptCount val="1"/>
                <c:pt idx="0">
                  <c:v>% positive hiv+</c:v>
                </c:pt>
              </c:strCache>
            </c:strRef>
          </c:tx>
          <c:spPr>
            <a:ln>
              <a:solidFill>
                <a:schemeClr val="accent4"/>
              </a:solidFill>
            </a:ln>
          </c:spPr>
          <c:marker>
            <c:symbol val="none"/>
          </c:marker>
          <c:cat>
            <c:numRef>
              <c:f>'Per jaar'!$A$2:$A$13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'Per jaar'!$F$2:$F$13</c:f>
              <c:numCache>
                <c:formatCode>0.00</c:formatCode>
                <c:ptCount val="12"/>
                <c:pt idx="0">
                  <c:v>3.7254901960784315</c:v>
                </c:pt>
                <c:pt idx="1">
                  <c:v>4.0772532188841204</c:v>
                </c:pt>
                <c:pt idx="2">
                  <c:v>3.841229193341869</c:v>
                </c:pt>
                <c:pt idx="3">
                  <c:v>2.6607538802660753</c:v>
                </c:pt>
                <c:pt idx="4">
                  <c:v>1.984511132623427</c:v>
                </c:pt>
                <c:pt idx="5">
                  <c:v>1.5748031496062991</c:v>
                </c:pt>
                <c:pt idx="6">
                  <c:v>3.4246575342465753</c:v>
                </c:pt>
                <c:pt idx="7">
                  <c:v>2.1697754092120292</c:v>
                </c:pt>
                <c:pt idx="8">
                  <c:v>3.0487804878048781</c:v>
                </c:pt>
                <c:pt idx="9">
                  <c:v>2.3044956554590099</c:v>
                </c:pt>
                <c:pt idx="10">
                  <c:v>2.4820378837361203</c:v>
                </c:pt>
                <c:pt idx="11">
                  <c:v>2.8046421663442942</c:v>
                </c:pt>
              </c:numCache>
            </c:numRef>
          </c:val>
          <c:smooth val="0"/>
          <c:extLst>
            <c:ext xmlns:c16="http://schemas.microsoft.com/office/drawing/2014/chart" uri="{C3380CC4-5D6E-409C-BE32-E72D297353CC}">
              <c16:uniqueId val="{00000003-E2C3-984E-9C60-B02F1A5EEF09}"/>
            </c:ext>
          </c:extLst>
        </c:ser>
        <c:ser>
          <c:idx val="4"/>
          <c:order val="4"/>
          <c:tx>
            <c:strRef>
              <c:f>'Per jaar'!$G$1</c:f>
              <c:strCache>
                <c:ptCount val="1"/>
                <c:pt idx="0">
                  <c:v>% positive hiv-</c:v>
                </c:pt>
              </c:strCache>
            </c:strRef>
          </c:tx>
          <c:spPr>
            <a:ln>
              <a:solidFill>
                <a:schemeClr val="accent6"/>
              </a:solidFill>
            </a:ln>
          </c:spPr>
          <c:marker>
            <c:symbol val="none"/>
          </c:marker>
          <c:cat>
            <c:numRef>
              <c:f>'Per jaar'!$A$2:$A$13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'Per jaar'!$G$2:$G$13</c:f>
              <c:numCache>
                <c:formatCode>0.00</c:formatCode>
                <c:ptCount val="12"/>
                <c:pt idx="0">
                  <c:v>0.24758603614756128</c:v>
                </c:pt>
                <c:pt idx="1">
                  <c:v>0.3353973168214654</c:v>
                </c:pt>
                <c:pt idx="2">
                  <c:v>0.4423800044238001</c:v>
                </c:pt>
                <c:pt idx="3">
                  <c:v>0.33879164313946925</c:v>
                </c:pt>
                <c:pt idx="4">
                  <c:v>0.15249068112504235</c:v>
                </c:pt>
                <c:pt idx="5">
                  <c:v>0.11770640659155877</c:v>
                </c:pt>
                <c:pt idx="6">
                  <c:v>0.18478595626732369</c:v>
                </c:pt>
                <c:pt idx="7">
                  <c:v>0.10024344837462409</c:v>
                </c:pt>
                <c:pt idx="8">
                  <c:v>0.29456967213114754</c:v>
                </c:pt>
                <c:pt idx="9">
                  <c:v>0.26057326117458413</c:v>
                </c:pt>
                <c:pt idx="10">
                  <c:v>0.34583038591527154</c:v>
                </c:pt>
                <c:pt idx="11">
                  <c:v>0.44130626654898497</c:v>
                </c:pt>
              </c:numCache>
            </c:numRef>
          </c:val>
          <c:smooth val="0"/>
          <c:extLst>
            <c:ext xmlns:c16="http://schemas.microsoft.com/office/drawing/2014/chart" uri="{C3380CC4-5D6E-409C-BE32-E72D297353CC}">
              <c16:uniqueId val="{00000004-E2C3-984E-9C60-B02F1A5EEF09}"/>
            </c:ext>
          </c:extLst>
        </c:ser>
        <c:dLbls>
          <c:showLegendKey val="0"/>
          <c:showVal val="0"/>
          <c:showCatName val="0"/>
          <c:showSerName val="0"/>
          <c:showPercent val="0"/>
          <c:showBubbleSize val="0"/>
        </c:dLbls>
        <c:marker val="1"/>
        <c:smooth val="0"/>
        <c:axId val="106855040"/>
        <c:axId val="106853120"/>
      </c:lineChart>
      <c:catAx>
        <c:axId val="93024640"/>
        <c:scaling>
          <c:orientation val="minMax"/>
        </c:scaling>
        <c:delete val="0"/>
        <c:axPos val="b"/>
        <c:numFmt formatCode="General" sourceLinked="1"/>
        <c:majorTickMark val="out"/>
        <c:minorTickMark val="none"/>
        <c:tickLblPos val="nextTo"/>
        <c:crossAx val="93026560"/>
        <c:crosses val="autoZero"/>
        <c:auto val="1"/>
        <c:lblAlgn val="ctr"/>
        <c:lblOffset val="100"/>
        <c:noMultiLvlLbl val="0"/>
      </c:catAx>
      <c:valAx>
        <c:axId val="93026560"/>
        <c:scaling>
          <c:orientation val="minMax"/>
        </c:scaling>
        <c:delete val="0"/>
        <c:axPos val="l"/>
        <c:majorGridlines/>
        <c:title>
          <c:tx>
            <c:rich>
              <a:bodyPr rot="-5400000" vert="horz"/>
              <a:lstStyle/>
              <a:p>
                <a:pPr>
                  <a:defRPr/>
                </a:pPr>
                <a:r>
                  <a:rPr lang="nl-NL" sz="1100"/>
                  <a:t>Number LGV infections</a:t>
                </a:r>
              </a:p>
            </c:rich>
          </c:tx>
          <c:overlay val="0"/>
        </c:title>
        <c:numFmt formatCode="General" sourceLinked="1"/>
        <c:majorTickMark val="out"/>
        <c:minorTickMark val="none"/>
        <c:tickLblPos val="nextTo"/>
        <c:crossAx val="93024640"/>
        <c:crosses val="autoZero"/>
        <c:crossBetween val="between"/>
      </c:valAx>
      <c:valAx>
        <c:axId val="106853120"/>
        <c:scaling>
          <c:orientation val="minMax"/>
        </c:scaling>
        <c:delete val="0"/>
        <c:axPos val="r"/>
        <c:title>
          <c:tx>
            <c:rich>
              <a:bodyPr rot="-5400000" vert="horz"/>
              <a:lstStyle/>
              <a:p>
                <a:pPr>
                  <a:defRPr/>
                </a:pPr>
                <a:r>
                  <a:rPr lang="nl-NL" sz="1200"/>
                  <a:t>positivity rate </a:t>
                </a:r>
                <a:r>
                  <a:rPr lang="nl-NL" sz="1200" baseline="0"/>
                  <a:t> LGV</a:t>
                </a:r>
                <a:endParaRPr lang="nl-NL" sz="1200"/>
              </a:p>
            </c:rich>
          </c:tx>
          <c:layout>
            <c:manualLayout>
              <c:xMode val="edge"/>
              <c:yMode val="edge"/>
              <c:x val="0.97098464317976518"/>
              <c:y val="0.32581849503805327"/>
            </c:manualLayout>
          </c:layout>
          <c:overlay val="0"/>
        </c:title>
        <c:numFmt formatCode="0.00" sourceLinked="1"/>
        <c:majorTickMark val="out"/>
        <c:minorTickMark val="none"/>
        <c:tickLblPos val="nextTo"/>
        <c:crossAx val="106855040"/>
        <c:crosses val="max"/>
        <c:crossBetween val="between"/>
      </c:valAx>
      <c:catAx>
        <c:axId val="106855040"/>
        <c:scaling>
          <c:orientation val="minMax"/>
        </c:scaling>
        <c:delete val="1"/>
        <c:axPos val="b"/>
        <c:numFmt formatCode="General" sourceLinked="1"/>
        <c:majorTickMark val="out"/>
        <c:minorTickMark val="none"/>
        <c:tickLblPos val="nextTo"/>
        <c:crossAx val="10685312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3C0CBE-6497-4D5B-A116-F57237C46587}" type="datetimeFigureOut">
              <a:rPr lang="en-GB" smtClean="0"/>
              <a:t>18/07/2018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EED739-CAC6-4F24-AAF0-00C77C131D73}" type="slidenum">
              <a:rPr lang="en-GB" smtClean="0"/>
              <a:t>‹#›</a:t>
            </a:fld>
            <a:endParaRPr lang="en-GB"/>
          </a:p>
        </p:txBody>
      </p:sp>
    </p:spTree>
    <p:extLst>
      <p:ext uri="{BB962C8B-B14F-4D97-AF65-F5344CB8AC3E}">
        <p14:creationId xmlns:p14="http://schemas.microsoft.com/office/powerpoint/2010/main" val="116578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3AFAC-9AC5-4D4C-BD42-F8375611168F}" type="datetimeFigureOut">
              <a:rPr lang="en-US" smtClean="0"/>
              <a:t>7/18/18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60E90-A392-DC40-98B1-908D4C8737E5}" type="slidenum">
              <a:rPr lang="en-US" smtClean="0"/>
              <a:t>‹#›</a:t>
            </a:fld>
            <a:endParaRPr lang="en-US"/>
          </a:p>
        </p:txBody>
      </p:sp>
    </p:spTree>
    <p:extLst>
      <p:ext uri="{BB962C8B-B14F-4D97-AF65-F5344CB8AC3E}">
        <p14:creationId xmlns:p14="http://schemas.microsoft.com/office/powerpoint/2010/main" val="249351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eaLnBrk="1" hangingPunct="1"/>
            <a:fld id="{FBC3A3A8-FAAB-2441-89FE-F24785110DFA}" type="slidenum">
              <a:rPr lang="en-GB" altLang="en-US" sz="1200">
                <a:solidFill>
                  <a:srgbClr val="000000"/>
                </a:solidFill>
                <a:latin typeface="Arial" charset="0"/>
              </a:rPr>
              <a:pPr eaLnBrk="1" hangingPunct="1"/>
              <a:t>3</a:t>
            </a:fld>
            <a:endParaRPr lang="en-GB" altLang="en-US" sz="1200">
              <a:solidFill>
                <a:srgbClr val="000000"/>
              </a:solidFill>
              <a:latin typeface="Arial" charset="0"/>
            </a:endParaRPr>
          </a:p>
        </p:txBody>
      </p:sp>
      <p:sp>
        <p:nvSpPr>
          <p:cNvPr id="62466" name="Rectangle 2"/>
          <p:cNvSpPr>
            <a:spLocks noGrp="1" noRot="1" noChangeAspect="1" noChangeArrowheads="1" noTextEdit="1"/>
          </p:cNvSpPr>
          <p:nvPr>
            <p:ph type="sldImg"/>
          </p:nvPr>
        </p:nvSpPr>
        <p:spPr>
          <a:xfrm>
            <a:off x="1143000" y="685800"/>
            <a:ext cx="4572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altLang="en-US" dirty="0">
                <a:latin typeface="Times New Roman" charset="0"/>
              </a:rPr>
              <a:t>LGV infection is a serious concern for the MSM community in Western Europe and other industrialized countries. Awareness of, screening for, and prompt treatment of LGV is crucial for the individual patient and to prevent ongoing transmission. We see a significant increase in the prevalence of LGV in Amsterdam in the last year. Urethral LGV might form a potential undetected reservoir; further surveillance of urethral LGV infections among MSM is warranted and might indicate the need for adjustment of LGV screening and treatment protocols especially for partners of LGV patients.</a:t>
            </a:r>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r>
              <a:rPr lang="nl-NL" altLang="en-US" dirty="0">
                <a:latin typeface="Times New Roman" charset="0"/>
              </a:rPr>
              <a:t> </a:t>
            </a:r>
          </a:p>
          <a:p>
            <a:endParaRPr lang="nl-NL" altLang="en-US" dirty="0">
              <a:latin typeface="Times New Roman" charset="0"/>
            </a:endParaRPr>
          </a:p>
          <a:p>
            <a:r>
              <a:rPr lang="nl-NL" altLang="en-US" dirty="0">
                <a:latin typeface="Times New Roman" charset="0"/>
              </a:rPr>
              <a:t> </a:t>
            </a: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p:txBody>
      </p:sp>
    </p:spTree>
    <p:extLst>
      <p:ext uri="{BB962C8B-B14F-4D97-AF65-F5344CB8AC3E}">
        <p14:creationId xmlns:p14="http://schemas.microsoft.com/office/powerpoint/2010/main" val="386343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eaLnBrk="1" hangingPunct="1"/>
            <a:fld id="{A67E4A4B-F9DB-2F40-86FF-779976E13916}" type="slidenum">
              <a:rPr lang="nl-NL" altLang="en-US" sz="1200">
                <a:solidFill>
                  <a:srgbClr val="000000"/>
                </a:solidFill>
                <a:latin typeface="Calibri Regular" charset="0"/>
              </a:rPr>
              <a:pPr eaLnBrk="1" hangingPunct="1"/>
              <a:t>8</a:t>
            </a:fld>
            <a:endParaRPr lang="nl-NL" altLang="en-US" sz="1200" dirty="0">
              <a:solidFill>
                <a:srgbClr val="000000"/>
              </a:solidFill>
              <a:latin typeface="Calibri Regular" charset="0"/>
            </a:endParaRPr>
          </a:p>
        </p:txBody>
      </p:sp>
      <p:sp>
        <p:nvSpPr>
          <p:cNvPr id="92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4400">
                <a:solidFill>
                  <a:schemeClr val="bg1"/>
                </a:solidFill>
                <a:latin typeface="Verdana" charset="0"/>
                <a:ea typeface="ＭＳ Ｐゴシック" charset="-128"/>
              </a:defRPr>
            </a:lvl1pPr>
            <a:lvl2pPr marL="742950" indent="-285750" eaLnBrk="0" hangingPunct="0">
              <a:defRPr sz="4400">
                <a:solidFill>
                  <a:schemeClr val="bg1"/>
                </a:solidFill>
                <a:latin typeface="Verdana" charset="0"/>
                <a:ea typeface="ＭＳ Ｐゴシック" charset="-128"/>
              </a:defRPr>
            </a:lvl2pPr>
            <a:lvl3pPr marL="1143000" indent="-228600" eaLnBrk="0" hangingPunct="0">
              <a:defRPr sz="4400">
                <a:solidFill>
                  <a:schemeClr val="bg1"/>
                </a:solidFill>
                <a:latin typeface="Verdana" charset="0"/>
                <a:ea typeface="ＭＳ Ｐゴシック" charset="-128"/>
              </a:defRPr>
            </a:lvl3pPr>
            <a:lvl4pPr marL="1600200" indent="-228600" eaLnBrk="0" hangingPunct="0">
              <a:defRPr sz="4400">
                <a:solidFill>
                  <a:schemeClr val="bg1"/>
                </a:solidFill>
                <a:latin typeface="Verdana" charset="0"/>
                <a:ea typeface="ＭＳ Ｐゴシック" charset="-128"/>
              </a:defRPr>
            </a:lvl4pPr>
            <a:lvl5pPr marL="2057400" indent="-228600" eaLnBrk="0" hangingPunct="0">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defRPr sz="4400">
                <a:solidFill>
                  <a:schemeClr val="bg1"/>
                </a:solidFill>
                <a:latin typeface="Verdana" charset="0"/>
                <a:ea typeface="ＭＳ Ｐゴシック" charset="-128"/>
              </a:defRPr>
            </a:lvl9pPr>
          </a:lstStyle>
          <a:p>
            <a:pPr>
              <a:buClr>
                <a:srgbClr val="000000"/>
              </a:buClr>
              <a:buSzPct val="100000"/>
              <a:buFont typeface="Verdana" charset="0"/>
              <a:buNone/>
            </a:pPr>
            <a:endParaRPr lang="it-IT" altLang="en-US" dirty="0">
              <a:latin typeface="Calibri Regular" charset="0"/>
            </a:endParaRPr>
          </a:p>
        </p:txBody>
      </p:sp>
      <p:sp>
        <p:nvSpPr>
          <p:cNvPr id="9220"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it-IT" altLang="en-US">
              <a:latin typeface="Times New Roman" charset="0"/>
            </a:endParaRPr>
          </a:p>
        </p:txBody>
      </p:sp>
      <p:sp>
        <p:nvSpPr>
          <p:cNvPr id="922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algn="r" eaLnBrk="1" hangingPunct="1">
              <a:buClr>
                <a:srgbClr val="000000"/>
              </a:buClr>
              <a:buSzPct val="100000"/>
              <a:buFont typeface="Arial" charset="0"/>
              <a:buNone/>
            </a:pPr>
            <a:fld id="{07237449-42AE-834F-83D9-194AD5B1C32C}" type="slidenum">
              <a:rPr lang="nl-NL" altLang="en-US" sz="1200">
                <a:solidFill>
                  <a:srgbClr val="000000"/>
                </a:solidFill>
                <a:latin typeface="Calibri Regular" charset="0"/>
              </a:rPr>
              <a:pPr algn="r" eaLnBrk="1" hangingPunct="1">
                <a:buClr>
                  <a:srgbClr val="000000"/>
                </a:buClr>
                <a:buSzPct val="100000"/>
                <a:buFont typeface="Arial" charset="0"/>
                <a:buNone/>
              </a:pPr>
              <a:t>8</a:t>
            </a:fld>
            <a:endParaRPr lang="nl-NL" altLang="en-US" sz="1200" dirty="0">
              <a:solidFill>
                <a:srgbClr val="000000"/>
              </a:solidFill>
              <a:latin typeface="Calibri Regular" charset="0"/>
            </a:endParaRPr>
          </a:p>
        </p:txBody>
      </p:sp>
    </p:spTree>
    <p:extLst>
      <p:ext uri="{BB962C8B-B14F-4D97-AF65-F5344CB8AC3E}">
        <p14:creationId xmlns:p14="http://schemas.microsoft.com/office/powerpoint/2010/main" val="185527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0AAA6-F06F-1E4D-983F-1A0A4BED6CA4}" type="slidenum">
              <a:rPr lang="en-US" smtClean="0"/>
              <a:t>19</a:t>
            </a:fld>
            <a:endParaRPr lang="en-US"/>
          </a:p>
        </p:txBody>
      </p:sp>
    </p:spTree>
    <p:extLst>
      <p:ext uri="{BB962C8B-B14F-4D97-AF65-F5344CB8AC3E}">
        <p14:creationId xmlns:p14="http://schemas.microsoft.com/office/powerpoint/2010/main" val="204345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eaLnBrk="1" hangingPunct="1"/>
            <a:fld id="{FBC3A3A8-FAAB-2441-89FE-F24785110DFA}" type="slidenum">
              <a:rPr lang="en-GB" altLang="en-US" sz="1200">
                <a:solidFill>
                  <a:srgbClr val="000000"/>
                </a:solidFill>
                <a:latin typeface="Arial" charset="0"/>
              </a:rPr>
              <a:pPr eaLnBrk="1" hangingPunct="1"/>
              <a:t>20</a:t>
            </a:fld>
            <a:endParaRPr lang="en-GB" altLang="en-US" sz="1200">
              <a:solidFill>
                <a:srgbClr val="000000"/>
              </a:solidFill>
              <a:latin typeface="Arial" charset="0"/>
            </a:endParaRPr>
          </a:p>
        </p:txBody>
      </p:sp>
      <p:sp>
        <p:nvSpPr>
          <p:cNvPr id="62466" name="Rectangle 2"/>
          <p:cNvSpPr>
            <a:spLocks noGrp="1" noRot="1" noChangeAspect="1" noChangeArrowheads="1" noTextEdit="1"/>
          </p:cNvSpPr>
          <p:nvPr>
            <p:ph type="sldImg"/>
          </p:nvPr>
        </p:nvSpPr>
        <p:spPr>
          <a:xfrm>
            <a:off x="1143000" y="685800"/>
            <a:ext cx="4572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altLang="en-US" dirty="0">
                <a:latin typeface="Times New Roman" charset="0"/>
              </a:rPr>
              <a:t>LGV infection is a serious concern for the MSM community in Western Europe and other industrialized countries. Awareness of, screening for, and prompt treatment of LGV is crucial for the individual patient and to prevent ongoing transmission. We see a significant increase in the prevalence of LGV in Amsterdam in the last year. Urethral LGV might form a potential undetected reservoir; further surveillance of urethral LGV infections among MSM is warranted and might indicate the need for adjustment of LGV screening and treatment protocols especially for partners of LGV patients.</a:t>
            </a:r>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a:p>
            <a:r>
              <a:rPr lang="nl-NL" altLang="en-US" dirty="0">
                <a:latin typeface="Times New Roman" charset="0"/>
              </a:rPr>
              <a:t> </a:t>
            </a:r>
          </a:p>
          <a:p>
            <a:endParaRPr lang="nl-NL" altLang="en-US" dirty="0">
              <a:latin typeface="Times New Roman" charset="0"/>
            </a:endParaRPr>
          </a:p>
          <a:p>
            <a:r>
              <a:rPr lang="nl-NL" altLang="en-US" dirty="0">
                <a:latin typeface="Times New Roman" charset="0"/>
              </a:rPr>
              <a:t> </a:t>
            </a:r>
          </a:p>
          <a:p>
            <a:endParaRPr lang="nl-NL" altLang="en-US" dirty="0">
              <a:latin typeface="Times New Roman" charset="0"/>
            </a:endParaRPr>
          </a:p>
          <a:p>
            <a:endParaRPr lang="nl-NL" altLang="en-US" dirty="0">
              <a:latin typeface="Times New Roman" charset="0"/>
            </a:endParaRPr>
          </a:p>
          <a:p>
            <a:endParaRPr lang="nl-NL" altLang="en-US" dirty="0">
              <a:latin typeface="Times New Roman" charset="0"/>
            </a:endParaRPr>
          </a:p>
        </p:txBody>
      </p:sp>
    </p:spTree>
    <p:extLst>
      <p:ext uri="{BB962C8B-B14F-4D97-AF65-F5344CB8AC3E}">
        <p14:creationId xmlns:p14="http://schemas.microsoft.com/office/powerpoint/2010/main" val="94223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346449"/>
            <a:ext cx="9144000" cy="1802631"/>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43608" y="4797152"/>
            <a:ext cx="6656784" cy="11521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7149944" y="6505599"/>
            <a:ext cx="1886552"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grpSp>
        <p:nvGrpSpPr>
          <p:cNvPr id="8" name="Group 7"/>
          <p:cNvGrpSpPr>
            <a:grpSpLocks noChangeAspect="1"/>
          </p:cNvGrpSpPr>
          <p:nvPr userDrawn="1"/>
        </p:nvGrpSpPr>
        <p:grpSpPr>
          <a:xfrm>
            <a:off x="358011" y="-59234"/>
            <a:ext cx="4358005" cy="2189357"/>
            <a:chOff x="213995" y="-59234"/>
            <a:chExt cx="3145852" cy="158040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3995" y="260456"/>
              <a:ext cx="943200" cy="9432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8307" y="-59234"/>
              <a:ext cx="2011540" cy="1580400"/>
            </a:xfrm>
            <a:prstGeom prst="rect">
              <a:avLst/>
            </a:prstGeom>
          </p:spPr>
        </p:pic>
      </p:grpSp>
    </p:spTree>
    <p:extLst>
      <p:ext uri="{BB962C8B-B14F-4D97-AF65-F5344CB8AC3E}">
        <p14:creationId xmlns:p14="http://schemas.microsoft.com/office/powerpoint/2010/main" val="367869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
        <p:nvSpPr>
          <p:cNvPr id="9" name="TextBox 8"/>
          <p:cNvSpPr txBox="1"/>
          <p:nvPr userDrawn="1"/>
        </p:nvSpPr>
        <p:spPr>
          <a:xfrm>
            <a:off x="107504" y="6505599"/>
            <a:ext cx="806631" cy="292388"/>
          </a:xfrm>
          <a:prstGeom prst="rect">
            <a:avLst/>
          </a:prstGeom>
          <a:noFill/>
        </p:spPr>
        <p:txBody>
          <a:bodyPr wrap="none" rtlCol="0">
            <a:spAutoFit/>
          </a:bodyPr>
          <a:lstStyle/>
          <a:p>
            <a:r>
              <a:rPr lang="en-GB" sz="1300" dirty="0">
                <a:solidFill>
                  <a:schemeClr val="bg1"/>
                </a:solidFill>
                <a:latin typeface="Arial" panose="020B0604020202020204" pitchFamily="34" charset="0"/>
                <a:cs typeface="Arial" panose="020B0604020202020204" pitchFamily="34" charset="0"/>
              </a:rPr>
              <a:t>Slide </a:t>
            </a:r>
            <a:fld id="{43C2CE49-570C-4EA1-8A1F-78A2617808C3}" type="slidenum">
              <a:rPr lang="en-GB" sz="1300" smtClean="0">
                <a:solidFill>
                  <a:schemeClr val="bg1"/>
                </a:solidFill>
                <a:latin typeface="Arial" panose="020B0604020202020204" pitchFamily="34" charset="0"/>
                <a:cs typeface="Arial" panose="020B0604020202020204" pitchFamily="34" charset="0"/>
              </a:rPr>
              <a:t>‹#›</a:t>
            </a:fld>
            <a:endParaRPr lang="en-GB" sz="1300" dirty="0">
              <a:solidFill>
                <a:schemeClr val="bg1"/>
              </a:solidFill>
              <a:latin typeface="Arial" panose="020B0604020202020204" pitchFamily="34" charset="0"/>
              <a:cs typeface="Arial" panose="020B0604020202020204" pitchFamily="34" charset="0"/>
            </a:endParaRPr>
          </a:p>
        </p:txBody>
      </p:sp>
      <p:grpSp>
        <p:nvGrpSpPr>
          <p:cNvPr id="4" name="Group 3"/>
          <p:cNvGrpSpPr>
            <a:grpSpLocks noChangeAspect="1"/>
          </p:cNvGrpSpPr>
          <p:nvPr userDrawn="1"/>
        </p:nvGrpSpPr>
        <p:grpSpPr>
          <a:xfrm>
            <a:off x="213995" y="-59233"/>
            <a:ext cx="2160000" cy="1085132"/>
            <a:chOff x="213995" y="-59234"/>
            <a:chExt cx="3145852" cy="158040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3995" y="260456"/>
              <a:ext cx="943200" cy="9432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8307" y="-59234"/>
              <a:ext cx="2011540" cy="1580400"/>
            </a:xfrm>
            <a:prstGeom prst="rect">
              <a:avLst/>
            </a:prstGeom>
          </p:spPr>
        </p:pic>
      </p:grpSp>
      <p:sp>
        <p:nvSpPr>
          <p:cNvPr id="16" name="Title 1"/>
          <p:cNvSpPr>
            <a:spLocks noGrp="1"/>
          </p:cNvSpPr>
          <p:nvPr>
            <p:ph type="title"/>
          </p:nvPr>
        </p:nvSpPr>
        <p:spPr>
          <a:xfrm>
            <a:off x="2505216" y="0"/>
            <a:ext cx="6638782" cy="864000"/>
          </a:xfrm>
        </p:spPr>
        <p:txBody>
          <a:bodyPr anchor="t">
            <a:normAutofit/>
          </a:bodyPr>
          <a:lstStyle>
            <a:lvl1pPr algn="l">
              <a:defRPr sz="2700" b="1">
                <a:solidFill>
                  <a:schemeClr val="tx1"/>
                </a:solidFill>
              </a:defRPr>
            </a:lvl1pPr>
          </a:lstStyle>
          <a:p>
            <a:endParaRPr lang="en-GB" dirty="0"/>
          </a:p>
        </p:txBody>
      </p:sp>
      <p:sp>
        <p:nvSpPr>
          <p:cNvPr id="17" name="Content Placeholder 1"/>
          <p:cNvSpPr>
            <a:spLocks noGrp="1"/>
          </p:cNvSpPr>
          <p:nvPr>
            <p:ph idx="1" hasCustomPrompt="1"/>
          </p:nvPr>
        </p:nvSpPr>
        <p:spPr>
          <a:xfrm>
            <a:off x="0" y="1268761"/>
            <a:ext cx="9143998" cy="5112568"/>
          </a:xfrm>
        </p:spPr>
        <p:txBody>
          <a:bodyPr>
            <a:normAutofit/>
          </a:bodyPr>
          <a:lstStyle>
            <a:lvl1pPr>
              <a:defRPr sz="2400"/>
            </a:lvl1pPr>
          </a:lstStyle>
          <a:p>
            <a:r>
              <a:rPr lang="en-GB" dirty="0"/>
              <a:t>Content</a:t>
            </a: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C4B4C-E9AA-DA45-954F-61664D25CF51}" type="datetimeFigureOut">
              <a:rPr lang="en-US" smtClean="0"/>
              <a:t>7/18/18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91ABF-A88E-7E44-9662-C8024F5E8296}" type="slidenum">
              <a:rPr lang="en-US" smtClean="0"/>
              <a:t>‹#›</a:t>
            </a:fld>
            <a:endParaRPr lang="en-US"/>
          </a:p>
        </p:txBody>
      </p:sp>
    </p:spTree>
    <p:extLst>
      <p:ext uri="{BB962C8B-B14F-4D97-AF65-F5344CB8AC3E}">
        <p14:creationId xmlns:p14="http://schemas.microsoft.com/office/powerpoint/2010/main" val="35393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C4B4C-E9AA-DA45-954F-61664D25CF51}"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91ABF-A88E-7E44-9662-C8024F5E8296}" type="slidenum">
              <a:rPr lang="en-US" smtClean="0"/>
              <a:t>‹#›</a:t>
            </a:fld>
            <a:endParaRPr lang="en-US"/>
          </a:p>
        </p:txBody>
      </p:sp>
    </p:spTree>
    <p:extLst>
      <p:ext uri="{BB962C8B-B14F-4D97-AF65-F5344CB8AC3E}">
        <p14:creationId xmlns:p14="http://schemas.microsoft.com/office/powerpoint/2010/main" val="4486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C4B4C-E9AA-DA45-954F-61664D25CF51}" type="datetimeFigureOut">
              <a:rPr lang="en-US" smtClean="0"/>
              <a:t>7/18/18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91ABF-A88E-7E44-9662-C8024F5E8296}" type="slidenum">
              <a:rPr lang="en-US" smtClean="0"/>
              <a:t>‹#›</a:t>
            </a:fld>
            <a:endParaRPr lang="en-US"/>
          </a:p>
        </p:txBody>
      </p:sp>
    </p:spTree>
    <p:extLst>
      <p:ext uri="{BB962C8B-B14F-4D97-AF65-F5344CB8AC3E}">
        <p14:creationId xmlns:p14="http://schemas.microsoft.com/office/powerpoint/2010/main" val="1733479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iff"/><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tif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655" y="1894433"/>
            <a:ext cx="8769246" cy="1102519"/>
          </a:xfrm>
        </p:spPr>
        <p:txBody>
          <a:bodyPr>
            <a:noAutofit/>
          </a:bodyPr>
          <a:lstStyle/>
          <a:p>
            <a:r>
              <a:rPr lang="en-US" sz="3600" b="1" dirty="0"/>
              <a:t>Lymphogranuloma </a:t>
            </a:r>
            <a:r>
              <a:rPr lang="en-US" sz="3600" b="1" dirty="0" err="1"/>
              <a:t>venereum</a:t>
            </a:r>
            <a:r>
              <a:rPr lang="en-US" sz="3600" b="1" dirty="0"/>
              <a:t> </a:t>
            </a:r>
            <a:br>
              <a:rPr lang="en-US" sz="3600" b="1" dirty="0"/>
            </a:br>
            <a:r>
              <a:rPr lang="en-US" sz="3600" b="1" dirty="0"/>
              <a:t>in men who have sex with men</a:t>
            </a:r>
          </a:p>
        </p:txBody>
      </p:sp>
      <p:sp>
        <p:nvSpPr>
          <p:cNvPr id="4" name="Text Box 2"/>
          <p:cNvSpPr txBox="1">
            <a:spLocks noChangeArrowheads="1"/>
          </p:cNvSpPr>
          <p:nvPr/>
        </p:nvSpPr>
        <p:spPr bwMode="auto">
          <a:xfrm>
            <a:off x="393492" y="3068960"/>
            <a:ext cx="8362090" cy="182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7500" tIns="35100" rIns="67500" bIns="351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ctr" eaLnBrk="1" hangingPunct="1">
              <a:buClr>
                <a:srgbClr val="FFFFFF"/>
              </a:buClr>
              <a:buSzPct val="100000"/>
              <a:buFont typeface="Arial" charset="0"/>
              <a:buNone/>
            </a:pPr>
            <a:r>
              <a:rPr lang="en-US" sz="2700" dirty="0">
                <a:latin typeface="+mn-lt"/>
              </a:rPr>
              <a:t>Henry J.C. de Vries</a:t>
            </a:r>
          </a:p>
          <a:p>
            <a:pPr algn="ctr" eaLnBrk="1" hangingPunct="1">
              <a:buClr>
                <a:srgbClr val="FFFFFF"/>
              </a:buClr>
              <a:buSzPct val="100000"/>
              <a:buFont typeface="Arial" charset="0"/>
              <a:buNone/>
            </a:pPr>
            <a:endParaRPr lang="en-US" sz="2700" dirty="0">
              <a:latin typeface="+mn-lt"/>
            </a:endParaRPr>
          </a:p>
          <a:p>
            <a:pPr algn="ctr" eaLnBrk="1" hangingPunct="1">
              <a:buClr>
                <a:srgbClr val="FFFFFF"/>
              </a:buClr>
              <a:buSzPct val="100000"/>
              <a:buFont typeface="Arial" charset="0"/>
              <a:buNone/>
            </a:pPr>
            <a:r>
              <a:rPr lang="en-US" sz="2000" dirty="0">
                <a:latin typeface="+mn-lt"/>
              </a:rPr>
              <a:t>STI outpatient clinic, Municipal Health Service (GGD) Amsterdam </a:t>
            </a:r>
          </a:p>
          <a:p>
            <a:pPr algn="ctr" eaLnBrk="1" hangingPunct="1">
              <a:buClr>
                <a:srgbClr val="FFFFFF"/>
              </a:buClr>
              <a:buSzPct val="100000"/>
              <a:buFont typeface="Arial" charset="0"/>
              <a:buNone/>
            </a:pPr>
            <a:endParaRPr lang="en-US" sz="2000" dirty="0">
              <a:latin typeface="+mn-lt"/>
            </a:endParaRPr>
          </a:p>
          <a:p>
            <a:pPr algn="ctr" eaLnBrk="1" hangingPunct="1">
              <a:buClr>
                <a:srgbClr val="FFFFFF"/>
              </a:buClr>
              <a:buSzPct val="100000"/>
              <a:buFont typeface="Arial" charset="0"/>
              <a:buNone/>
            </a:pPr>
            <a:r>
              <a:rPr lang="en-US" sz="2000" dirty="0">
                <a:latin typeface="+mn-lt"/>
              </a:rPr>
              <a:t>Dermatology, Amsterdam University Medical Centers, University of Amsterdam</a:t>
            </a:r>
          </a:p>
        </p:txBody>
      </p:sp>
      <p:pic>
        <p:nvPicPr>
          <p:cNvPr id="8" name="Afbeelding 7" descr="GGD-logo-201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6652" y="5055748"/>
            <a:ext cx="1944471" cy="1397588"/>
          </a:xfrm>
          <a:prstGeom prst="rect">
            <a:avLst/>
          </a:prstGeom>
        </p:spPr>
      </p:pic>
      <p:pic>
        <p:nvPicPr>
          <p:cNvPr id="5" name="Picture 4">
            <a:extLst>
              <a:ext uri="{FF2B5EF4-FFF2-40B4-BE49-F238E27FC236}">
                <a16:creationId xmlns:a16="http://schemas.microsoft.com/office/drawing/2014/main" id="{E59B7750-58E6-6643-B46F-EB523A7AF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975" y="5463933"/>
            <a:ext cx="3819750" cy="908481"/>
          </a:xfrm>
          <a:prstGeom prst="rect">
            <a:avLst/>
          </a:prstGeom>
        </p:spPr>
      </p:pic>
    </p:spTree>
    <p:extLst>
      <p:ext uri="{BB962C8B-B14F-4D97-AF65-F5344CB8AC3E}">
        <p14:creationId xmlns:p14="http://schemas.microsoft.com/office/powerpoint/2010/main" val="2130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6E4D-A6E7-3F4E-AA48-F96EF3C1CADD}"/>
              </a:ext>
            </a:extLst>
          </p:cNvPr>
          <p:cNvSpPr>
            <a:spLocks noGrp="1"/>
          </p:cNvSpPr>
          <p:nvPr>
            <p:ph type="title"/>
          </p:nvPr>
        </p:nvSpPr>
        <p:spPr/>
        <p:txBody>
          <a:bodyPr>
            <a:normAutofit fontScale="90000"/>
          </a:bodyPr>
          <a:lstStyle/>
          <a:p>
            <a:r>
              <a:rPr lang="en-US" dirty="0"/>
              <a:t>Recent LGV epidemiology in Europe</a:t>
            </a:r>
          </a:p>
        </p:txBody>
      </p:sp>
      <p:sp>
        <p:nvSpPr>
          <p:cNvPr id="3" name="Text Placeholder 2">
            <a:extLst>
              <a:ext uri="{FF2B5EF4-FFF2-40B4-BE49-F238E27FC236}">
                <a16:creationId xmlns:a16="http://schemas.microsoft.com/office/drawing/2014/main" id="{9333FEC1-9CA0-BE42-A25F-9CFE33D55B41}"/>
              </a:ext>
            </a:extLst>
          </p:cNvPr>
          <p:cNvSpPr>
            <a:spLocks noGrp="1"/>
          </p:cNvSpPr>
          <p:nvPr>
            <p:ph type="body" idx="1"/>
          </p:nvPr>
        </p:nvSpPr>
        <p:spPr/>
        <p:txBody>
          <a:bodyPr>
            <a:normAutofit fontScale="70000" lnSpcReduction="20000"/>
          </a:bodyPr>
          <a:lstStyle/>
          <a:p>
            <a:pPr algn="ctr"/>
            <a:r>
              <a:rPr lang="en-US" dirty="0"/>
              <a:t>LGV cases for selected EU/EEA Member States, </a:t>
            </a:r>
          </a:p>
          <a:p>
            <a:pPr algn="ctr"/>
            <a:r>
              <a:rPr lang="en-US" dirty="0"/>
              <a:t>2005-2014 (ECDC)</a:t>
            </a:r>
          </a:p>
        </p:txBody>
      </p:sp>
      <p:pic>
        <p:nvPicPr>
          <p:cNvPr id="10" name="Content Placeholder 9">
            <a:extLst>
              <a:ext uri="{FF2B5EF4-FFF2-40B4-BE49-F238E27FC236}">
                <a16:creationId xmlns:a16="http://schemas.microsoft.com/office/drawing/2014/main" id="{CC7288F1-357C-564C-BC52-23ACD132039A}"/>
              </a:ext>
            </a:extLst>
          </p:cNvPr>
          <p:cNvPicPr>
            <a:picLocks noGrp="1" noChangeAspect="1"/>
          </p:cNvPicPr>
          <p:nvPr>
            <p:ph sz="half" idx="2"/>
          </p:nvPr>
        </p:nvPicPr>
        <p:blipFill>
          <a:blip r:embed="rId2"/>
          <a:stretch>
            <a:fillRect/>
          </a:stretch>
        </p:blipFill>
        <p:spPr>
          <a:xfrm>
            <a:off x="521209" y="2832156"/>
            <a:ext cx="3976973" cy="2891111"/>
          </a:xfrm>
          <a:prstGeom prst="rect">
            <a:avLst/>
          </a:prstGeom>
        </p:spPr>
      </p:pic>
      <p:sp>
        <p:nvSpPr>
          <p:cNvPr id="5" name="Text Placeholder 4">
            <a:extLst>
              <a:ext uri="{FF2B5EF4-FFF2-40B4-BE49-F238E27FC236}">
                <a16:creationId xmlns:a16="http://schemas.microsoft.com/office/drawing/2014/main" id="{25D1F97A-DC97-B44C-B2C2-6AF5B2FEF2DE}"/>
              </a:ext>
            </a:extLst>
          </p:cNvPr>
          <p:cNvSpPr>
            <a:spLocks noGrp="1"/>
          </p:cNvSpPr>
          <p:nvPr>
            <p:ph type="body" sz="quarter" idx="3"/>
          </p:nvPr>
        </p:nvSpPr>
        <p:spPr>
          <a:xfrm>
            <a:off x="4629150" y="1681163"/>
            <a:ext cx="3887391" cy="823912"/>
          </a:xfrm>
        </p:spPr>
        <p:txBody>
          <a:bodyPr>
            <a:normAutofit fontScale="70000" lnSpcReduction="20000"/>
          </a:bodyPr>
          <a:lstStyle/>
          <a:p>
            <a:pPr algn="ctr"/>
            <a:r>
              <a:rPr lang="nl-NL" dirty="0"/>
              <a:t>LGV </a:t>
            </a:r>
            <a:r>
              <a:rPr lang="nl-NL" dirty="0" err="1"/>
              <a:t>infections</a:t>
            </a:r>
            <a:r>
              <a:rPr lang="nl-NL" dirty="0"/>
              <a:t> in MSM, Amsterdam, 2006-2017</a:t>
            </a:r>
          </a:p>
        </p:txBody>
      </p:sp>
      <p:graphicFrame>
        <p:nvGraphicFramePr>
          <p:cNvPr id="7" name="Grafiek 1">
            <a:extLst>
              <a:ext uri="{FF2B5EF4-FFF2-40B4-BE49-F238E27FC236}">
                <a16:creationId xmlns:a16="http://schemas.microsoft.com/office/drawing/2014/main" id="{00000000-0008-0000-0000-000002000000}"/>
              </a:ext>
            </a:extLst>
          </p:cNvPr>
          <p:cNvGraphicFramePr>
            <a:graphicFrameLocks noGrp="1"/>
          </p:cNvGraphicFramePr>
          <p:nvPr>
            <p:ph sz="quarter" idx="4"/>
            <p:extLst/>
          </p:nvPr>
        </p:nvGraphicFramePr>
        <p:xfrm>
          <a:off x="4629150" y="2736056"/>
          <a:ext cx="4327398" cy="2987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3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7886700" cy="994172"/>
          </a:xfrm>
        </p:spPr>
        <p:txBody>
          <a:bodyPr>
            <a:normAutofit/>
          </a:bodyPr>
          <a:lstStyle/>
          <a:p>
            <a:r>
              <a:rPr lang="en-US" dirty="0"/>
              <a:t>LGV: Urethral and Inguinal infections</a:t>
            </a:r>
          </a:p>
        </p:txBody>
      </p:sp>
      <p:sp>
        <p:nvSpPr>
          <p:cNvPr id="3" name="Content Placeholder 2"/>
          <p:cNvSpPr>
            <a:spLocks noGrp="1"/>
          </p:cNvSpPr>
          <p:nvPr>
            <p:ph idx="1"/>
          </p:nvPr>
        </p:nvSpPr>
        <p:spPr>
          <a:xfrm>
            <a:off x="628650" y="1988821"/>
            <a:ext cx="5420106" cy="3840479"/>
          </a:xfrm>
        </p:spPr>
        <p:txBody>
          <a:bodyPr>
            <a:normAutofit fontScale="85000" lnSpcReduction="20000"/>
          </a:bodyPr>
          <a:lstStyle/>
          <a:p>
            <a:r>
              <a:rPr lang="en-US" dirty="0"/>
              <a:t>Before 2003, LGV was primarily seen in tropical regions in heterosexual men and women</a:t>
            </a:r>
          </a:p>
          <a:p>
            <a:pPr lvl="1"/>
            <a:r>
              <a:rPr lang="en-US" dirty="0"/>
              <a:t>suppurating inguinal bubo's, also known as inguinal LGV. </a:t>
            </a:r>
          </a:p>
          <a:p>
            <a:pPr lvl="1"/>
            <a:endParaRPr lang="en-US" dirty="0"/>
          </a:p>
          <a:p>
            <a:r>
              <a:rPr lang="en-US" dirty="0"/>
              <a:t>In the long run, inguinal LGV disseminates further into the lower pelvic region and leads to late irreversible </a:t>
            </a:r>
            <a:r>
              <a:rPr lang="en-US" dirty="0" err="1"/>
              <a:t>sequellae</a:t>
            </a:r>
            <a:r>
              <a:rPr lang="en-US" dirty="0"/>
              <a:t> </a:t>
            </a:r>
          </a:p>
          <a:p>
            <a:pPr lvl="1"/>
            <a:r>
              <a:rPr lang="en-US" dirty="0"/>
              <a:t>frozen pelvis syndrome, rectal strictures, fistulas, elephantiasis and </a:t>
            </a:r>
            <a:r>
              <a:rPr lang="en-US" dirty="0" err="1"/>
              <a:t>esthiomene</a:t>
            </a:r>
            <a:endParaRPr lang="en-US" dirty="0"/>
          </a:p>
          <a:p>
            <a:pPr lvl="1"/>
            <a:endParaRPr lang="en-US" dirty="0"/>
          </a:p>
          <a:p>
            <a:pPr lvl="1"/>
            <a:endParaRPr lang="en-US" dirty="0"/>
          </a:p>
          <a:p>
            <a:pPr lvl="1"/>
            <a:endParaRPr lang="en-US" dirty="0"/>
          </a:p>
          <a:p>
            <a:pPr lvl="1"/>
            <a:endParaRPr lang="en-US" dirty="0"/>
          </a:p>
        </p:txBody>
      </p:sp>
      <p:pic>
        <p:nvPicPr>
          <p:cNvPr id="4" name="Picture 3" descr="LGV inguinaal Surinam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6216" y="1794511"/>
            <a:ext cx="2560705"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292" y="4080510"/>
            <a:ext cx="2578629" cy="1748789"/>
          </a:xfrm>
          <a:prstGeom prst="rect">
            <a:avLst/>
          </a:prstGeom>
        </p:spPr>
      </p:pic>
    </p:spTree>
    <p:extLst>
      <p:ext uri="{BB962C8B-B14F-4D97-AF65-F5344CB8AC3E}">
        <p14:creationId xmlns:p14="http://schemas.microsoft.com/office/powerpoint/2010/main" val="165118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BCB1-4F9B-D54B-BFCA-A407E10D90CA}"/>
              </a:ext>
            </a:extLst>
          </p:cNvPr>
          <p:cNvSpPr>
            <a:spLocks noGrp="1"/>
          </p:cNvSpPr>
          <p:nvPr>
            <p:ph type="title"/>
          </p:nvPr>
        </p:nvSpPr>
        <p:spPr>
          <a:xfrm>
            <a:off x="628650" y="1085205"/>
            <a:ext cx="8515350" cy="1325563"/>
          </a:xfrm>
        </p:spPr>
        <p:txBody>
          <a:bodyPr>
            <a:noAutofit/>
          </a:bodyPr>
          <a:lstStyle/>
          <a:p>
            <a:r>
              <a:rPr lang="en-US" sz="2800" dirty="0"/>
              <a:t>The majority of reported LGV infections in MSM after 2003 are found in the anorectal canal and not urogenital</a:t>
            </a:r>
          </a:p>
        </p:txBody>
      </p:sp>
      <p:sp>
        <p:nvSpPr>
          <p:cNvPr id="3" name="Content Placeholder 2">
            <a:extLst>
              <a:ext uri="{FF2B5EF4-FFF2-40B4-BE49-F238E27FC236}">
                <a16:creationId xmlns:a16="http://schemas.microsoft.com/office/drawing/2014/main" id="{0D94D6BE-0C14-1D45-93EC-DF762D5E36BB}"/>
              </a:ext>
            </a:extLst>
          </p:cNvPr>
          <p:cNvSpPr>
            <a:spLocks noGrp="1"/>
          </p:cNvSpPr>
          <p:nvPr>
            <p:ph idx="1"/>
          </p:nvPr>
        </p:nvSpPr>
        <p:spPr>
          <a:xfrm>
            <a:off x="0" y="2780928"/>
            <a:ext cx="9143998" cy="5112568"/>
          </a:xfrm>
        </p:spPr>
        <p:txBody>
          <a:bodyPr/>
          <a:lstStyle/>
          <a:p>
            <a:r>
              <a:rPr lang="en-US" dirty="0"/>
              <a:t>Before 2003:</a:t>
            </a:r>
          </a:p>
          <a:p>
            <a:pPr lvl="1"/>
            <a:r>
              <a:rPr lang="en-US" dirty="0"/>
              <a:t>Balanced </a:t>
            </a:r>
            <a:r>
              <a:rPr lang="en-US" dirty="0" err="1"/>
              <a:t>female:male</a:t>
            </a:r>
            <a:r>
              <a:rPr lang="en-US" dirty="0"/>
              <a:t> ratio</a:t>
            </a:r>
          </a:p>
          <a:p>
            <a:pPr lvl="1"/>
            <a:r>
              <a:rPr lang="en-US" dirty="0"/>
              <a:t>Balanced </a:t>
            </a:r>
            <a:r>
              <a:rPr lang="en-US" dirty="0" err="1"/>
              <a:t>anorectal:inguinal</a:t>
            </a:r>
            <a:r>
              <a:rPr lang="en-US" dirty="0"/>
              <a:t> ratio</a:t>
            </a:r>
          </a:p>
          <a:p>
            <a:pPr lvl="1"/>
            <a:endParaRPr lang="en-US" dirty="0"/>
          </a:p>
        </p:txBody>
      </p:sp>
    </p:spTree>
    <p:extLst>
      <p:ext uri="{BB962C8B-B14F-4D97-AF65-F5344CB8AC3E}">
        <p14:creationId xmlns:p14="http://schemas.microsoft.com/office/powerpoint/2010/main" val="411955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4" y="408427"/>
            <a:ext cx="8810812" cy="994172"/>
          </a:xfrm>
        </p:spPr>
        <p:txBody>
          <a:bodyPr>
            <a:noAutofit/>
          </a:bodyPr>
          <a:lstStyle/>
          <a:p>
            <a:r>
              <a:rPr lang="en-US" sz="2100" b="1" dirty="0">
                <a:latin typeface="Corbel" panose="020B0503020204020204" pitchFamily="34" charset="0"/>
                <a:cs typeface="Arial" pitchFamily="34" charset="0"/>
              </a:rPr>
              <a:t>Low prevalence of urethral lymphogranuloma </a:t>
            </a:r>
            <a:r>
              <a:rPr lang="en-US" sz="2100" b="1" dirty="0" err="1">
                <a:latin typeface="Corbel" panose="020B0503020204020204" pitchFamily="34" charset="0"/>
                <a:cs typeface="Arial" pitchFamily="34" charset="0"/>
              </a:rPr>
              <a:t>venereum</a:t>
            </a:r>
            <a:r>
              <a:rPr lang="en-US" sz="2100" b="1" dirty="0">
                <a:latin typeface="Corbel" panose="020B0503020204020204" pitchFamily="34" charset="0"/>
                <a:cs typeface="Arial" pitchFamily="34" charset="0"/>
              </a:rPr>
              <a:t> infections among homosexual men visiting the STI clinic in Amsterdam, the Netherlands</a:t>
            </a:r>
            <a:endParaRPr lang="en-US" sz="2100" dirty="0"/>
          </a:p>
        </p:txBody>
      </p:sp>
      <p:pic>
        <p:nvPicPr>
          <p:cNvPr id="5" name="Content Placeholder 4"/>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593797" y="2267669"/>
            <a:ext cx="5303114" cy="3177347"/>
          </a:xfrm>
        </p:spPr>
      </p:pic>
      <p:sp>
        <p:nvSpPr>
          <p:cNvPr id="14" name="Content Placeholder 13"/>
          <p:cNvSpPr>
            <a:spLocks noGrp="1"/>
          </p:cNvSpPr>
          <p:nvPr>
            <p:ph sz="quarter" idx="4"/>
          </p:nvPr>
        </p:nvSpPr>
        <p:spPr>
          <a:xfrm>
            <a:off x="145074" y="2215661"/>
            <a:ext cx="3452142" cy="3613639"/>
          </a:xfrm>
        </p:spPr>
        <p:txBody>
          <a:bodyPr>
            <a:normAutofit lnSpcReduction="10000"/>
          </a:bodyPr>
          <a:lstStyle/>
          <a:p>
            <a:r>
              <a:rPr lang="en-US" sz="1500" dirty="0"/>
              <a:t>Prospectively urethral and anorectal Ct-positive samples were collected from MSM between March 2014 and July 2015. </a:t>
            </a:r>
          </a:p>
          <a:p>
            <a:r>
              <a:rPr lang="en-US" sz="1500" dirty="0">
                <a:latin typeface="Corbel" panose="020B0503020204020204" pitchFamily="34" charset="0"/>
                <a:cs typeface="Arial" pitchFamily="34" charset="0"/>
              </a:rPr>
              <a:t>All TMA (</a:t>
            </a:r>
            <a:r>
              <a:rPr lang="en-US" sz="1500" dirty="0" err="1">
                <a:latin typeface="Corbel" panose="020B0503020204020204" pitchFamily="34" charset="0"/>
                <a:cs typeface="Arial" pitchFamily="34" charset="0"/>
              </a:rPr>
              <a:t>Aptima</a:t>
            </a:r>
            <a:r>
              <a:rPr lang="en-US" sz="1500" dirty="0">
                <a:latin typeface="Corbel" panose="020B0503020204020204" pitchFamily="34" charset="0"/>
                <a:cs typeface="Arial" pitchFamily="34" charset="0"/>
              </a:rPr>
              <a:t> Combo) positive samples were typed using an in-house </a:t>
            </a:r>
            <a:r>
              <a:rPr lang="en-US" sz="1500" i="1" dirty="0" err="1">
                <a:latin typeface="Corbel" panose="020B0503020204020204" pitchFamily="34" charset="0"/>
                <a:cs typeface="Arial" pitchFamily="34" charset="0"/>
              </a:rPr>
              <a:t>pmpH</a:t>
            </a:r>
            <a:r>
              <a:rPr lang="en-US" sz="1500" dirty="0">
                <a:latin typeface="Corbel" panose="020B0503020204020204" pitchFamily="34" charset="0"/>
                <a:cs typeface="Arial" pitchFamily="34" charset="0"/>
              </a:rPr>
              <a:t> qPCR to differentiate between LGV and non-LGV type infections:</a:t>
            </a:r>
          </a:p>
          <a:p>
            <a:r>
              <a:rPr lang="en-US" sz="1500" b="1" dirty="0">
                <a:solidFill>
                  <a:srgbClr val="FF0000"/>
                </a:solidFill>
                <a:latin typeface="Corbel" panose="020B0503020204020204" pitchFamily="34" charset="0"/>
              </a:rPr>
              <a:t>Urethral LGV positivity was 0.06% (7/12.174)</a:t>
            </a:r>
          </a:p>
          <a:p>
            <a:r>
              <a:rPr lang="en-US" sz="1500" b="1" dirty="0">
                <a:latin typeface="Corbel" panose="020B0503020204020204" pitchFamily="34" charset="0"/>
              </a:rPr>
              <a:t>During the same period we found an anorectal LGV-type positivity of  0.9% (109/12.174)</a:t>
            </a:r>
            <a:endParaRPr lang="en-US" sz="1500" b="1" dirty="0">
              <a:solidFill>
                <a:srgbClr val="FF0000"/>
              </a:solidFill>
              <a:latin typeface="Corbel" panose="020B0503020204020204" pitchFamily="34" charset="0"/>
            </a:endParaRPr>
          </a:p>
          <a:p>
            <a:r>
              <a:rPr lang="en-US" sz="1500" b="1" dirty="0">
                <a:solidFill>
                  <a:srgbClr val="FF0000"/>
                </a:solidFill>
              </a:rPr>
              <a:t>Urethral/Anorectal LGV ratio of 1:15</a:t>
            </a:r>
          </a:p>
          <a:p>
            <a:endParaRPr lang="en-US" sz="1500" dirty="0"/>
          </a:p>
        </p:txBody>
      </p:sp>
      <p:sp>
        <p:nvSpPr>
          <p:cNvPr id="15" name="TextBox 14"/>
          <p:cNvSpPr txBox="1"/>
          <p:nvPr/>
        </p:nvSpPr>
        <p:spPr>
          <a:xfrm>
            <a:off x="6153734" y="5530238"/>
            <a:ext cx="2715615" cy="300082"/>
          </a:xfrm>
          <a:prstGeom prst="rect">
            <a:avLst/>
          </a:prstGeom>
          <a:noFill/>
        </p:spPr>
        <p:txBody>
          <a:bodyPr wrap="none" rtlCol="0">
            <a:spAutoFit/>
          </a:bodyPr>
          <a:lstStyle/>
          <a:p>
            <a:r>
              <a:rPr lang="en-US" sz="1350" dirty="0"/>
              <a:t>de </a:t>
            </a:r>
            <a:r>
              <a:rPr lang="en-US" sz="1350" dirty="0" err="1"/>
              <a:t>Vrieze</a:t>
            </a:r>
            <a:r>
              <a:rPr lang="en-US" sz="1350" dirty="0"/>
              <a:t> N: Sex Trans Dis Sept 2017</a:t>
            </a:r>
          </a:p>
        </p:txBody>
      </p:sp>
      <p:sp>
        <p:nvSpPr>
          <p:cNvPr id="6" name="Rectangle 5"/>
          <p:cNvSpPr/>
          <p:nvPr/>
        </p:nvSpPr>
        <p:spPr>
          <a:xfrm>
            <a:off x="3593797" y="3892112"/>
            <a:ext cx="5303114" cy="190748"/>
          </a:xfrm>
          <a:prstGeom prst="rect">
            <a:avLst/>
          </a:prstGeom>
          <a:solidFill>
            <a:srgbClr val="FFC000">
              <a:alpha val="4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941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91264" cy="1143000"/>
          </a:xfrm>
        </p:spPr>
        <p:txBody>
          <a:bodyPr>
            <a:normAutofit fontScale="90000"/>
          </a:bodyPr>
          <a:lstStyle/>
          <a:p>
            <a:pPr algn="ctr"/>
            <a:r>
              <a:rPr lang="en-US" sz="2700" b="1" dirty="0"/>
              <a:t>How to explain the disbalance in the ratio of  anorectal and urogenital LGV infections found in MSM?</a:t>
            </a:r>
          </a:p>
        </p:txBody>
      </p:sp>
      <p:sp>
        <p:nvSpPr>
          <p:cNvPr id="3" name="Content Placeholder 2"/>
          <p:cNvSpPr>
            <a:spLocks noGrp="1"/>
          </p:cNvSpPr>
          <p:nvPr>
            <p:ph sz="half" idx="1"/>
          </p:nvPr>
        </p:nvSpPr>
        <p:spPr>
          <a:xfrm>
            <a:off x="251520" y="1844824"/>
            <a:ext cx="8581584" cy="4011195"/>
          </a:xfrm>
        </p:spPr>
        <p:txBody>
          <a:bodyPr>
            <a:normAutofit lnSpcReduction="10000"/>
          </a:bodyPr>
          <a:lstStyle/>
          <a:p>
            <a:pPr>
              <a:lnSpc>
                <a:spcPct val="120000"/>
              </a:lnSpc>
            </a:pPr>
            <a:r>
              <a:rPr lang="en-US" sz="2400" dirty="0"/>
              <a:t>Tissue tropism (with a higher affinity of LGV </a:t>
            </a:r>
            <a:r>
              <a:rPr lang="en-US" sz="2400" dirty="0" err="1"/>
              <a:t>serovars</a:t>
            </a:r>
            <a:r>
              <a:rPr lang="en-US" sz="2400" dirty="0"/>
              <a:t> to rectal mucosa compared with urethral epithelia) has been suggested, but so far not yet confirmed. </a:t>
            </a:r>
            <a:r>
              <a:rPr lang="en-US" sz="2400" baseline="30000" dirty="0"/>
              <a:t>1-3</a:t>
            </a:r>
          </a:p>
          <a:p>
            <a:pPr>
              <a:lnSpc>
                <a:spcPct val="120000"/>
              </a:lnSpc>
            </a:pPr>
            <a:endParaRPr lang="en-US" sz="2400" dirty="0"/>
          </a:p>
          <a:p>
            <a:pPr>
              <a:lnSpc>
                <a:spcPct val="120000"/>
              </a:lnSpc>
            </a:pPr>
            <a:r>
              <a:rPr lang="en-US" sz="2400" dirty="0"/>
              <a:t>Sharing toys or fisting practices have been suggested as transmission modes</a:t>
            </a:r>
            <a:r>
              <a:rPr lang="en-US" sz="2400" baseline="30000" dirty="0"/>
              <a:t>4</a:t>
            </a:r>
            <a:r>
              <a:rPr lang="en-US" sz="2400" dirty="0"/>
              <a:t>, but subsequently dismissed. </a:t>
            </a:r>
            <a:r>
              <a:rPr lang="en-US" sz="2400" baseline="30000" dirty="0"/>
              <a:t>5</a:t>
            </a:r>
          </a:p>
          <a:p>
            <a:endParaRPr lang="en-US" dirty="0"/>
          </a:p>
          <a:p>
            <a:pPr marL="0" indent="0">
              <a:buNone/>
            </a:pPr>
            <a:r>
              <a:rPr lang="en-US" sz="1650" dirty="0"/>
              <a:t>1. </a:t>
            </a:r>
            <a:r>
              <a:rPr lang="en-US" sz="1650" dirty="0" err="1"/>
              <a:t>Bax</a:t>
            </a:r>
            <a:r>
              <a:rPr lang="en-US" sz="1650" dirty="0"/>
              <a:t> CJ: STI 2011, 2. Jeffrey </a:t>
            </a:r>
            <a:r>
              <a:rPr lang="en-US" sz="1650" dirty="0" err="1"/>
              <a:t>BM:Infect</a:t>
            </a:r>
            <a:r>
              <a:rPr lang="en-US" sz="1650" dirty="0"/>
              <a:t> </a:t>
            </a:r>
            <a:r>
              <a:rPr lang="en-US" sz="1650" dirty="0" err="1"/>
              <a:t>Immun</a:t>
            </a:r>
            <a:r>
              <a:rPr lang="en-US" sz="1650" dirty="0"/>
              <a:t> 2010, 3. </a:t>
            </a:r>
            <a:r>
              <a:rPr lang="en-US" sz="1650" dirty="0" err="1"/>
              <a:t>Versteeg</a:t>
            </a:r>
            <a:r>
              <a:rPr lang="en-US" sz="1650" dirty="0"/>
              <a:t> B: BMC </a:t>
            </a:r>
            <a:r>
              <a:rPr lang="en-US" sz="1650" dirty="0" err="1"/>
              <a:t>Inf</a:t>
            </a:r>
            <a:r>
              <a:rPr lang="en-US" sz="1650" dirty="0"/>
              <a:t> Dis 2014, </a:t>
            </a:r>
          </a:p>
          <a:p>
            <a:pPr marL="0" indent="0">
              <a:buNone/>
            </a:pPr>
            <a:r>
              <a:rPr lang="en-US" sz="1650" dirty="0"/>
              <a:t>4. </a:t>
            </a:r>
            <a:r>
              <a:rPr lang="en-US" sz="1650" dirty="0" err="1"/>
              <a:t>Nieuwenhuis</a:t>
            </a:r>
            <a:r>
              <a:rPr lang="en-US" sz="1650" dirty="0"/>
              <a:t> RF: </a:t>
            </a:r>
            <a:r>
              <a:rPr lang="en-US" sz="1650" dirty="0" err="1"/>
              <a:t>Clin</a:t>
            </a:r>
            <a:r>
              <a:rPr lang="en-US" sz="1650" dirty="0"/>
              <a:t> </a:t>
            </a:r>
            <a:r>
              <a:rPr lang="en-US" sz="1650" dirty="0" err="1"/>
              <a:t>Inf</a:t>
            </a:r>
            <a:r>
              <a:rPr lang="en-US" sz="1650" dirty="0"/>
              <a:t> Dis 2004, 5. Van der </a:t>
            </a:r>
            <a:r>
              <a:rPr lang="en-US" sz="1650" dirty="0" err="1"/>
              <a:t>Bij</a:t>
            </a:r>
            <a:r>
              <a:rPr lang="en-US" sz="1650" dirty="0"/>
              <a:t> A: </a:t>
            </a:r>
            <a:r>
              <a:rPr lang="en-US" sz="1650" dirty="0" err="1"/>
              <a:t>Clin</a:t>
            </a:r>
            <a:r>
              <a:rPr lang="en-US" sz="1650" dirty="0"/>
              <a:t> </a:t>
            </a:r>
            <a:r>
              <a:rPr lang="en-US" sz="1650" dirty="0" err="1"/>
              <a:t>Inf</a:t>
            </a:r>
            <a:r>
              <a:rPr lang="en-US" sz="1650" dirty="0"/>
              <a:t> Dis 2006</a:t>
            </a:r>
          </a:p>
        </p:txBody>
      </p:sp>
    </p:spTree>
    <p:extLst>
      <p:ext uri="{BB962C8B-B14F-4D97-AF65-F5344CB8AC3E}">
        <p14:creationId xmlns:p14="http://schemas.microsoft.com/office/powerpoint/2010/main" val="388342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6632"/>
            <a:ext cx="7886700" cy="994172"/>
          </a:xfrm>
        </p:spPr>
        <p:txBody>
          <a:bodyPr/>
          <a:lstStyle/>
          <a:p>
            <a:r>
              <a:rPr lang="en-US" dirty="0"/>
              <a:t>Pharyngeal chlamydia infections</a:t>
            </a:r>
          </a:p>
        </p:txBody>
      </p:sp>
      <p:sp>
        <p:nvSpPr>
          <p:cNvPr id="3" name="Content Placeholder 2"/>
          <p:cNvSpPr>
            <a:spLocks noGrp="1"/>
          </p:cNvSpPr>
          <p:nvPr>
            <p:ph idx="1"/>
          </p:nvPr>
        </p:nvSpPr>
        <p:spPr>
          <a:xfrm>
            <a:off x="251520" y="1196752"/>
            <a:ext cx="8496944" cy="4655408"/>
          </a:xfrm>
        </p:spPr>
        <p:txBody>
          <a:bodyPr>
            <a:normAutofit fontScale="92500" lnSpcReduction="10000"/>
          </a:bodyPr>
          <a:lstStyle/>
          <a:p>
            <a:r>
              <a:rPr lang="en-US" dirty="0"/>
              <a:t>Pharyngeal chlamydia was detected in 148/</a:t>
            </a:r>
            <a:r>
              <a:rPr lang="cs-CZ" dirty="0"/>
              <a:t>13.111 (1.1%) MSM</a:t>
            </a:r>
          </a:p>
          <a:p>
            <a:pPr lvl="1"/>
            <a:r>
              <a:rPr lang="cs-CZ" sz="2100" dirty="0"/>
              <a:t>&gt;99% </a:t>
            </a:r>
            <a:r>
              <a:rPr lang="cs-CZ" sz="2100" dirty="0" err="1"/>
              <a:t>were</a:t>
            </a:r>
            <a:r>
              <a:rPr lang="cs-CZ" sz="2100" dirty="0"/>
              <a:t> </a:t>
            </a:r>
            <a:r>
              <a:rPr lang="cs-CZ" sz="2100" dirty="0" err="1"/>
              <a:t>asymptomatic</a:t>
            </a:r>
            <a:endParaRPr lang="cs-CZ" sz="2100" dirty="0"/>
          </a:p>
          <a:p>
            <a:pPr lvl="1"/>
            <a:r>
              <a:rPr lang="cs-CZ" sz="2100" dirty="0" err="1"/>
              <a:t>After</a:t>
            </a:r>
            <a:r>
              <a:rPr lang="cs-CZ" sz="2100" dirty="0"/>
              <a:t> a </a:t>
            </a:r>
            <a:r>
              <a:rPr lang="cs-CZ" sz="2100" dirty="0" err="1"/>
              <a:t>median</a:t>
            </a:r>
            <a:r>
              <a:rPr lang="cs-CZ" sz="2100" dirty="0"/>
              <a:t> </a:t>
            </a:r>
            <a:r>
              <a:rPr lang="cs-CZ" sz="2100" dirty="0" err="1"/>
              <a:t>follow</a:t>
            </a:r>
            <a:r>
              <a:rPr lang="cs-CZ" sz="2100" dirty="0"/>
              <a:t>-up </a:t>
            </a:r>
            <a:r>
              <a:rPr lang="cs-CZ" sz="2100" dirty="0" err="1"/>
              <a:t>of</a:t>
            </a:r>
            <a:r>
              <a:rPr lang="cs-CZ" sz="2100" dirty="0"/>
              <a:t> 10 </a:t>
            </a:r>
            <a:r>
              <a:rPr lang="cs-CZ" sz="2100" dirty="0" err="1"/>
              <a:t>days</a:t>
            </a:r>
            <a:r>
              <a:rPr lang="cs-CZ" sz="2100" dirty="0"/>
              <a:t>, </a:t>
            </a:r>
            <a:r>
              <a:rPr lang="cs-CZ" sz="2100" dirty="0" err="1"/>
              <a:t>only</a:t>
            </a:r>
            <a:r>
              <a:rPr lang="cs-CZ" sz="2100" dirty="0"/>
              <a:t> 37% </a:t>
            </a:r>
            <a:r>
              <a:rPr lang="cs-CZ" sz="2100" dirty="0" err="1"/>
              <a:t>of</a:t>
            </a:r>
            <a:r>
              <a:rPr lang="cs-CZ" sz="2100" dirty="0"/>
              <a:t> </a:t>
            </a:r>
            <a:r>
              <a:rPr lang="cs-CZ" sz="2100" dirty="0" err="1"/>
              <a:t>patients</a:t>
            </a:r>
            <a:r>
              <a:rPr lang="cs-CZ" sz="2100" dirty="0"/>
              <a:t> </a:t>
            </a:r>
            <a:r>
              <a:rPr lang="cs-CZ" sz="2100" dirty="0" err="1"/>
              <a:t>with</a:t>
            </a:r>
            <a:r>
              <a:rPr lang="cs-CZ" sz="2100" dirty="0"/>
              <a:t> </a:t>
            </a:r>
            <a:r>
              <a:rPr lang="cs-CZ" sz="2100" dirty="0" err="1"/>
              <a:t>pharyngeal</a:t>
            </a:r>
            <a:r>
              <a:rPr lang="cs-CZ" sz="2100" dirty="0"/>
              <a:t> </a:t>
            </a:r>
            <a:r>
              <a:rPr lang="cs-CZ" sz="2100" i="1" dirty="0" err="1"/>
              <a:t>Chlamydia</a:t>
            </a:r>
            <a:r>
              <a:rPr lang="cs-CZ" sz="2100" i="1" dirty="0"/>
              <a:t> </a:t>
            </a:r>
            <a:r>
              <a:rPr lang="cs-CZ" sz="2100" i="1" dirty="0" err="1"/>
              <a:t>trachomatis</a:t>
            </a:r>
            <a:r>
              <a:rPr lang="cs-CZ" sz="2100" i="1" dirty="0"/>
              <a:t> </a:t>
            </a:r>
            <a:r>
              <a:rPr lang="cs-CZ" sz="2100" dirty="0"/>
              <a:t>had </a:t>
            </a:r>
            <a:r>
              <a:rPr lang="cs-CZ" sz="2100" dirty="0" err="1"/>
              <a:t>cleared</a:t>
            </a:r>
            <a:r>
              <a:rPr lang="cs-CZ" sz="2100" dirty="0"/>
              <a:t> </a:t>
            </a:r>
            <a:r>
              <a:rPr lang="cs-CZ" sz="2100" dirty="0" err="1"/>
              <a:t>their</a:t>
            </a:r>
            <a:r>
              <a:rPr lang="cs-CZ" sz="2100" dirty="0"/>
              <a:t> </a:t>
            </a:r>
            <a:r>
              <a:rPr lang="cs-CZ" sz="2100" dirty="0" err="1"/>
              <a:t>infection</a:t>
            </a:r>
            <a:r>
              <a:rPr lang="cs-CZ" sz="2100" dirty="0"/>
              <a:t>.</a:t>
            </a:r>
          </a:p>
          <a:p>
            <a:endParaRPr lang="cs-CZ" dirty="0"/>
          </a:p>
          <a:p>
            <a:r>
              <a:rPr lang="en-US" dirty="0"/>
              <a:t>Of 23 MSM with pharyngeal chlamydia who had LGV </a:t>
            </a:r>
            <a:r>
              <a:rPr lang="en-US" dirty="0" err="1"/>
              <a:t>proctitis</a:t>
            </a:r>
            <a:r>
              <a:rPr lang="en-US" dirty="0"/>
              <a:t>, or sex with a lymphogranuloma </a:t>
            </a:r>
            <a:r>
              <a:rPr lang="en-US" dirty="0" err="1"/>
              <a:t>venereum</a:t>
            </a:r>
            <a:r>
              <a:rPr lang="en-US" dirty="0"/>
              <a:t> (LGV)-positive partner recently or in the past, two were LGV </a:t>
            </a:r>
            <a:r>
              <a:rPr lang="en-US" dirty="0" err="1"/>
              <a:t>biovar</a:t>
            </a:r>
            <a:r>
              <a:rPr lang="en-US" dirty="0"/>
              <a:t> positive </a:t>
            </a:r>
            <a:r>
              <a:rPr lang="hr-HR" dirty="0"/>
              <a:t>(8.7%).</a:t>
            </a:r>
            <a:r>
              <a:rPr lang="cs-CZ" dirty="0"/>
              <a:t> </a:t>
            </a:r>
          </a:p>
          <a:p>
            <a:endParaRPr lang="en-US" dirty="0"/>
          </a:p>
          <a:p>
            <a:r>
              <a:rPr lang="en-US" dirty="0"/>
              <a:t>The pharynx is a reservoir for chlamydia and LGV, and may play a role in ongoing transmission.</a:t>
            </a:r>
          </a:p>
          <a:p>
            <a:endParaRPr lang="en-US" dirty="0"/>
          </a:p>
          <a:p>
            <a:pPr marL="0" indent="0" algn="r">
              <a:buNone/>
            </a:pPr>
            <a:r>
              <a:rPr lang="en-US" sz="1650" dirty="0"/>
              <a:t>Van </a:t>
            </a:r>
            <a:r>
              <a:rPr lang="en-US" sz="1650" dirty="0" err="1"/>
              <a:t>Rooijen</a:t>
            </a:r>
            <a:r>
              <a:rPr lang="en-US" sz="1650" dirty="0"/>
              <a:t> MS: STI 2015</a:t>
            </a:r>
          </a:p>
        </p:txBody>
      </p:sp>
    </p:spTree>
    <p:extLst>
      <p:ext uri="{BB962C8B-B14F-4D97-AF65-F5344CB8AC3E}">
        <p14:creationId xmlns:p14="http://schemas.microsoft.com/office/powerpoint/2010/main" val="45398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8" y="2836212"/>
            <a:ext cx="8273034" cy="3274266"/>
          </a:xfrm>
        </p:spPr>
        <p:txBody>
          <a:bodyPr>
            <a:normAutofit fontScale="70000" lnSpcReduction="20000"/>
          </a:bodyPr>
          <a:lstStyle/>
          <a:p>
            <a:r>
              <a:rPr lang="en-US" i="1" dirty="0"/>
              <a:t>“An Alternative Scenario to Explain Rectal Positivity in Chlamydia-Infected Individuals.”</a:t>
            </a:r>
            <a:r>
              <a:rPr lang="en-US" i="1" baseline="30000" dirty="0"/>
              <a:t>1</a:t>
            </a:r>
            <a:endParaRPr lang="en-US" i="1" dirty="0"/>
          </a:p>
          <a:p>
            <a:pPr lvl="1"/>
            <a:r>
              <a:rPr lang="en-US" dirty="0" err="1"/>
              <a:t>Chlamydiae</a:t>
            </a:r>
            <a:r>
              <a:rPr lang="en-US" dirty="0"/>
              <a:t> reside naturally in the GI tract and are transmitted via the fecal-oral route. </a:t>
            </a:r>
          </a:p>
          <a:p>
            <a:pPr lvl="1"/>
            <a:r>
              <a:rPr lang="en-US" dirty="0"/>
              <a:t>Persist in the GI tract for long periods as a commensal organism.</a:t>
            </a:r>
            <a:r>
              <a:rPr lang="en-US" baseline="30000" dirty="0"/>
              <a:t>2</a:t>
            </a:r>
          </a:p>
          <a:p>
            <a:r>
              <a:rPr lang="en-US" dirty="0"/>
              <a:t>Neonates with chlamydia conjunctivitis/pneumonia proceed to shed chlamydia rectally</a:t>
            </a:r>
            <a:r>
              <a:rPr lang="en-US" baseline="30000" dirty="0"/>
              <a:t>3</a:t>
            </a:r>
            <a:endParaRPr lang="en-US" dirty="0"/>
          </a:p>
          <a:p>
            <a:r>
              <a:rPr lang="en-US" dirty="0"/>
              <a:t>Mice infected orally with </a:t>
            </a:r>
            <a:r>
              <a:rPr lang="en-US" i="1" dirty="0"/>
              <a:t>C. </a:t>
            </a:r>
            <a:r>
              <a:rPr lang="en-US" i="1" dirty="0" err="1"/>
              <a:t>muridarum</a:t>
            </a:r>
            <a:r>
              <a:rPr lang="en-US" dirty="0"/>
              <a:t>, become infected in the lower GI-tract and are unable to clear the infection.</a:t>
            </a:r>
            <a:r>
              <a:rPr lang="en-US" baseline="30000" dirty="0"/>
              <a:t>4</a:t>
            </a:r>
          </a:p>
          <a:p>
            <a:endParaRPr lang="en-US" dirty="0"/>
          </a:p>
          <a:p>
            <a:pPr marL="342900" lvl="1" indent="0" algn="r">
              <a:buNone/>
            </a:pPr>
            <a:r>
              <a:rPr lang="en-US" sz="1500" dirty="0"/>
              <a:t>1.Rank: CID  2015, 2. Rank: Infect </a:t>
            </a:r>
            <a:r>
              <a:rPr lang="en-US" sz="1500" dirty="0" err="1"/>
              <a:t>Immun</a:t>
            </a:r>
            <a:r>
              <a:rPr lang="en-US" sz="1500" dirty="0"/>
              <a:t> 2014, 3. Schachter: JID 1979,  </a:t>
            </a:r>
            <a:r>
              <a:rPr lang="en-US" sz="1500" dirty="0" err="1"/>
              <a:t>Igietseme</a:t>
            </a:r>
            <a:r>
              <a:rPr lang="en-US" sz="1500" dirty="0"/>
              <a:t>: Infect </a:t>
            </a:r>
            <a:r>
              <a:rPr lang="en-US" sz="1500" dirty="0" err="1"/>
              <a:t>Immun</a:t>
            </a:r>
            <a:r>
              <a:rPr lang="en-US" sz="1500" dirty="0"/>
              <a:t> 2001</a:t>
            </a:r>
          </a:p>
        </p:txBody>
      </p:sp>
      <p:pic>
        <p:nvPicPr>
          <p:cNvPr id="5" name="Picture 4">
            <a:extLst>
              <a:ext uri="{FF2B5EF4-FFF2-40B4-BE49-F238E27FC236}">
                <a16:creationId xmlns:a16="http://schemas.microsoft.com/office/drawing/2014/main" id="{5DB9DB79-071B-4048-8355-D2D5570F76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3200" y="857250"/>
            <a:ext cx="4032504" cy="1765172"/>
          </a:xfrm>
          <a:prstGeom prst="rect">
            <a:avLst/>
          </a:prstGeom>
        </p:spPr>
      </p:pic>
      <p:sp>
        <p:nvSpPr>
          <p:cNvPr id="8" name="TextBox 7">
            <a:extLst>
              <a:ext uri="{FF2B5EF4-FFF2-40B4-BE49-F238E27FC236}">
                <a16:creationId xmlns:a16="http://schemas.microsoft.com/office/drawing/2014/main" id="{9761986C-6F6E-D545-953F-6743CBC58F6E}"/>
              </a:ext>
            </a:extLst>
          </p:cNvPr>
          <p:cNvSpPr txBox="1"/>
          <p:nvPr/>
        </p:nvSpPr>
        <p:spPr>
          <a:xfrm>
            <a:off x="5747004" y="2345422"/>
            <a:ext cx="2441448" cy="300082"/>
          </a:xfrm>
          <a:prstGeom prst="rect">
            <a:avLst/>
          </a:prstGeom>
          <a:noFill/>
        </p:spPr>
        <p:txBody>
          <a:bodyPr wrap="square" rtlCol="0">
            <a:spAutoFit/>
          </a:bodyPr>
          <a:lstStyle/>
          <a:p>
            <a:r>
              <a:rPr lang="en-US" sz="1350" dirty="0"/>
              <a:t>Sex Trans Dis 2016, </a:t>
            </a:r>
          </a:p>
        </p:txBody>
      </p:sp>
    </p:spTree>
    <p:extLst>
      <p:ext uri="{BB962C8B-B14F-4D97-AF65-F5344CB8AC3E}">
        <p14:creationId xmlns:p14="http://schemas.microsoft.com/office/powerpoint/2010/main" val="413692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0564" y="868204"/>
            <a:ext cx="8883051" cy="994172"/>
          </a:xfrm>
        </p:spPr>
        <p:txBody>
          <a:bodyPr>
            <a:noAutofit/>
          </a:bodyPr>
          <a:lstStyle/>
          <a:p>
            <a:pPr algn="ctr"/>
            <a:r>
              <a:rPr lang="en-US" sz="2200" b="1" dirty="0"/>
              <a:t>LGV Spread in MSM: Does </a:t>
            </a:r>
            <a:r>
              <a:rPr lang="en-US" sz="2200" b="1" dirty="0" err="1"/>
              <a:t>Ano</a:t>
            </a:r>
            <a:r>
              <a:rPr lang="en-US" sz="2200" b="1" dirty="0"/>
              <a:t>-Oral Transmission Plays a Role?</a:t>
            </a:r>
          </a:p>
        </p:txBody>
      </p:sp>
      <p:sp>
        <p:nvSpPr>
          <p:cNvPr id="12" name="Content Placeholder 11"/>
          <p:cNvSpPr>
            <a:spLocks noGrp="1"/>
          </p:cNvSpPr>
          <p:nvPr>
            <p:ph sz="half" idx="1"/>
          </p:nvPr>
        </p:nvSpPr>
        <p:spPr>
          <a:xfrm>
            <a:off x="200564" y="1954530"/>
            <a:ext cx="4314286" cy="4714829"/>
          </a:xfrm>
        </p:spPr>
        <p:txBody>
          <a:bodyPr>
            <a:normAutofit/>
          </a:bodyPr>
          <a:lstStyle/>
          <a:p>
            <a:pPr>
              <a:lnSpc>
                <a:spcPct val="100000"/>
              </a:lnSpc>
            </a:pPr>
            <a:r>
              <a:rPr lang="en-US" sz="2000" dirty="0"/>
              <a:t>Apart from anogenital transmission (gray arrows), oral infection may also occur via </a:t>
            </a:r>
            <a:r>
              <a:rPr lang="en-US" sz="2000" dirty="0" err="1"/>
              <a:t>ano</a:t>
            </a:r>
            <a:r>
              <a:rPr lang="en-US" sz="2000" dirty="0"/>
              <a:t>-oral sex or mechanical transmission (black arrows).</a:t>
            </a:r>
          </a:p>
          <a:p>
            <a:pPr lvl="1">
              <a:lnSpc>
                <a:spcPct val="100000"/>
              </a:lnSpc>
            </a:pPr>
            <a:endParaRPr lang="en-US" sz="1800" dirty="0"/>
          </a:p>
          <a:p>
            <a:pPr>
              <a:lnSpc>
                <a:spcPct val="100000"/>
              </a:lnSpc>
            </a:pPr>
            <a:r>
              <a:rPr lang="en-US" sz="2000" dirty="0"/>
              <a:t>After a subclinical pharyngitis, organisms may pass through the GI tract to induce symptomatic LGV proctitis or asymptomatic infection (dashed arrows); in both cases contributing to the ongoing transmission.</a:t>
            </a:r>
          </a:p>
          <a:p>
            <a:pPr>
              <a:lnSpc>
                <a:spcPct val="100000"/>
              </a:lnSpc>
            </a:pPr>
            <a:endParaRPr lang="en-US" sz="2000" dirty="0"/>
          </a:p>
        </p:txBody>
      </p:sp>
      <p:pic>
        <p:nvPicPr>
          <p:cNvPr id="19" name="Content Placeholder 18"/>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29150" y="2457451"/>
            <a:ext cx="4255483" cy="2577840"/>
          </a:xfrm>
        </p:spPr>
      </p:pic>
      <p:sp>
        <p:nvSpPr>
          <p:cNvPr id="5" name="Rectangle 4"/>
          <p:cNvSpPr/>
          <p:nvPr/>
        </p:nvSpPr>
        <p:spPr>
          <a:xfrm>
            <a:off x="6557312" y="5510153"/>
            <a:ext cx="2367699" cy="300082"/>
          </a:xfrm>
          <a:prstGeom prst="rect">
            <a:avLst/>
          </a:prstGeom>
        </p:spPr>
        <p:txBody>
          <a:bodyPr wrap="none">
            <a:spAutoFit/>
          </a:bodyPr>
          <a:lstStyle/>
          <a:p>
            <a:r>
              <a:rPr lang="en-US" sz="1350" dirty="0"/>
              <a:t>de Vries HJ: Sex Trans Dis  2016</a:t>
            </a:r>
          </a:p>
        </p:txBody>
      </p:sp>
    </p:spTree>
    <p:extLst>
      <p:ext uri="{BB962C8B-B14F-4D97-AF65-F5344CB8AC3E}">
        <p14:creationId xmlns:p14="http://schemas.microsoft.com/office/powerpoint/2010/main" val="281784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B4533-BA89-424D-A41D-4E705770625C}"/>
              </a:ext>
            </a:extLst>
          </p:cNvPr>
          <p:cNvSpPr>
            <a:spLocks noGrp="1"/>
          </p:cNvSpPr>
          <p:nvPr>
            <p:ph type="title"/>
          </p:nvPr>
        </p:nvSpPr>
        <p:spPr>
          <a:xfrm>
            <a:off x="685800" y="163794"/>
            <a:ext cx="7886700" cy="1325563"/>
          </a:xfrm>
        </p:spPr>
        <p:txBody>
          <a:bodyPr>
            <a:noAutofit/>
          </a:bodyPr>
          <a:lstStyle/>
          <a:p>
            <a:r>
              <a:rPr lang="en-US" sz="2800" dirty="0"/>
              <a:t>The role of saliva as lubricant in penile-anal sex in the transmission of gonorrhoea and LGV</a:t>
            </a:r>
          </a:p>
        </p:txBody>
      </p:sp>
      <p:sp>
        <p:nvSpPr>
          <p:cNvPr id="6" name="Text Placeholder 5">
            <a:extLst>
              <a:ext uri="{FF2B5EF4-FFF2-40B4-BE49-F238E27FC236}">
                <a16:creationId xmlns:a16="http://schemas.microsoft.com/office/drawing/2014/main" id="{403A042F-8072-B543-93DC-3640E105D7B3}"/>
              </a:ext>
            </a:extLst>
          </p:cNvPr>
          <p:cNvSpPr>
            <a:spLocks noGrp="1"/>
          </p:cNvSpPr>
          <p:nvPr>
            <p:ph type="body" idx="1"/>
          </p:nvPr>
        </p:nvSpPr>
        <p:spPr>
          <a:xfrm>
            <a:off x="107504" y="1681163"/>
            <a:ext cx="4390678" cy="823912"/>
          </a:xfrm>
        </p:spPr>
        <p:txBody>
          <a:bodyPr>
            <a:normAutofit fontScale="70000" lnSpcReduction="20000"/>
          </a:bodyPr>
          <a:lstStyle/>
          <a:p>
            <a:r>
              <a:rPr lang="en-US" b="0" dirty="0"/>
              <a:t>Traditional and proposed transmission models for gonorrhea in men who have sex with men (MSM)</a:t>
            </a:r>
            <a:endParaRPr lang="en-US" dirty="0"/>
          </a:p>
        </p:txBody>
      </p:sp>
      <p:pic>
        <p:nvPicPr>
          <p:cNvPr id="10" name="Content Placeholder 9">
            <a:extLst>
              <a:ext uri="{FF2B5EF4-FFF2-40B4-BE49-F238E27FC236}">
                <a16:creationId xmlns:a16="http://schemas.microsoft.com/office/drawing/2014/main" id="{562EF169-8DAF-F641-977E-36F46C9D7734}"/>
              </a:ext>
            </a:extLst>
          </p:cNvPr>
          <p:cNvPicPr>
            <a:picLocks noGrp="1" noChangeAspect="1"/>
          </p:cNvPicPr>
          <p:nvPr>
            <p:ph sz="half" idx="2"/>
          </p:nvPr>
        </p:nvPicPr>
        <p:blipFill>
          <a:blip r:embed="rId2"/>
          <a:stretch>
            <a:fillRect/>
          </a:stretch>
        </p:blipFill>
        <p:spPr>
          <a:xfrm>
            <a:off x="225680" y="3112294"/>
            <a:ext cx="4296785" cy="1847618"/>
          </a:xfrm>
          <a:prstGeom prst="rect">
            <a:avLst/>
          </a:prstGeom>
        </p:spPr>
      </p:pic>
      <p:sp>
        <p:nvSpPr>
          <p:cNvPr id="8" name="Text Placeholder 7">
            <a:extLst>
              <a:ext uri="{FF2B5EF4-FFF2-40B4-BE49-F238E27FC236}">
                <a16:creationId xmlns:a16="http://schemas.microsoft.com/office/drawing/2014/main" id="{561EA976-CC3E-B04D-85A9-5315C9ACC933}"/>
              </a:ext>
            </a:extLst>
          </p:cNvPr>
          <p:cNvSpPr>
            <a:spLocks noGrp="1"/>
          </p:cNvSpPr>
          <p:nvPr>
            <p:ph type="body" sz="quarter" idx="3"/>
          </p:nvPr>
        </p:nvSpPr>
        <p:spPr>
          <a:xfrm>
            <a:off x="4629150" y="1681163"/>
            <a:ext cx="4407346" cy="823912"/>
          </a:xfrm>
        </p:spPr>
        <p:txBody>
          <a:bodyPr>
            <a:normAutofit fontScale="70000" lnSpcReduction="20000"/>
          </a:bodyPr>
          <a:lstStyle/>
          <a:p>
            <a:r>
              <a:rPr lang="en-US" b="0" dirty="0"/>
              <a:t>Internal </a:t>
            </a:r>
            <a:r>
              <a:rPr lang="en-US" b="0" dirty="0" err="1"/>
              <a:t>oro</a:t>
            </a:r>
            <a:r>
              <a:rPr lang="en-US" b="0" dirty="0"/>
              <a:t>-anal transmission route of LGV</a:t>
            </a:r>
          </a:p>
          <a:p>
            <a:r>
              <a:rPr lang="en-US" b="0" dirty="0">
                <a:solidFill>
                  <a:srgbClr val="FF0000"/>
                </a:solidFill>
              </a:rPr>
              <a:t>External </a:t>
            </a:r>
            <a:r>
              <a:rPr lang="en-US" b="0" dirty="0" err="1">
                <a:solidFill>
                  <a:srgbClr val="FF0000"/>
                </a:solidFill>
              </a:rPr>
              <a:t>oro</a:t>
            </a:r>
            <a:r>
              <a:rPr lang="en-US" b="0" dirty="0">
                <a:solidFill>
                  <a:srgbClr val="FF0000"/>
                </a:solidFill>
              </a:rPr>
              <a:t>-anal transmission route of LGV</a:t>
            </a:r>
          </a:p>
        </p:txBody>
      </p:sp>
      <p:pic>
        <p:nvPicPr>
          <p:cNvPr id="11" name="Content Placeholder 18">
            <a:extLst>
              <a:ext uri="{FF2B5EF4-FFF2-40B4-BE49-F238E27FC236}">
                <a16:creationId xmlns:a16="http://schemas.microsoft.com/office/drawing/2014/main" id="{A8851AE8-E6B0-FA4E-9E03-1A57A806C0D3}"/>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821801" y="3173027"/>
            <a:ext cx="3502090" cy="2116454"/>
          </a:xfrm>
        </p:spPr>
      </p:pic>
      <p:sp>
        <p:nvSpPr>
          <p:cNvPr id="12" name="Rectangle 11">
            <a:extLst>
              <a:ext uri="{FF2B5EF4-FFF2-40B4-BE49-F238E27FC236}">
                <a16:creationId xmlns:a16="http://schemas.microsoft.com/office/drawing/2014/main" id="{4F07C245-287C-144B-A4B1-504A5E41F768}"/>
              </a:ext>
            </a:extLst>
          </p:cNvPr>
          <p:cNvSpPr/>
          <p:nvPr/>
        </p:nvSpPr>
        <p:spPr>
          <a:xfrm>
            <a:off x="6047514" y="5558489"/>
            <a:ext cx="2367699" cy="300082"/>
          </a:xfrm>
          <a:prstGeom prst="rect">
            <a:avLst/>
          </a:prstGeom>
        </p:spPr>
        <p:txBody>
          <a:bodyPr wrap="none">
            <a:spAutoFit/>
          </a:bodyPr>
          <a:lstStyle/>
          <a:p>
            <a:r>
              <a:rPr lang="en-US" sz="1350" dirty="0"/>
              <a:t>de Vries HJ: Sex Trans Dis  2016</a:t>
            </a:r>
          </a:p>
        </p:txBody>
      </p:sp>
      <p:sp>
        <p:nvSpPr>
          <p:cNvPr id="13" name="TextBox 12">
            <a:extLst>
              <a:ext uri="{FF2B5EF4-FFF2-40B4-BE49-F238E27FC236}">
                <a16:creationId xmlns:a16="http://schemas.microsoft.com/office/drawing/2014/main" id="{DCCC8024-4772-4C46-BAA4-B428E582CD2F}"/>
              </a:ext>
            </a:extLst>
          </p:cNvPr>
          <p:cNvSpPr txBox="1"/>
          <p:nvPr/>
        </p:nvSpPr>
        <p:spPr>
          <a:xfrm>
            <a:off x="2270889" y="5551115"/>
            <a:ext cx="2272225" cy="300082"/>
          </a:xfrm>
          <a:prstGeom prst="rect">
            <a:avLst/>
          </a:prstGeom>
          <a:noFill/>
        </p:spPr>
        <p:txBody>
          <a:bodyPr wrap="none" rtlCol="0">
            <a:spAutoFit/>
          </a:bodyPr>
          <a:lstStyle/>
          <a:p>
            <a:r>
              <a:rPr lang="en-US" sz="1350" dirty="0"/>
              <a:t>Fairley CK: </a:t>
            </a:r>
            <a:r>
              <a:rPr lang="en-US" sz="1350" dirty="0" err="1"/>
              <a:t>Emerg</a:t>
            </a:r>
            <a:r>
              <a:rPr lang="en-US" sz="1350" dirty="0"/>
              <a:t> </a:t>
            </a:r>
            <a:r>
              <a:rPr lang="en-US" sz="1350" dirty="0" err="1"/>
              <a:t>Inf</a:t>
            </a:r>
            <a:r>
              <a:rPr lang="en-US" sz="1350" dirty="0"/>
              <a:t> Dis 2017</a:t>
            </a:r>
          </a:p>
        </p:txBody>
      </p:sp>
      <p:pic>
        <p:nvPicPr>
          <p:cNvPr id="14" name="Picture 13">
            <a:extLst>
              <a:ext uri="{FF2B5EF4-FFF2-40B4-BE49-F238E27FC236}">
                <a16:creationId xmlns:a16="http://schemas.microsoft.com/office/drawing/2014/main" id="{25635225-0E34-FC4A-A8DB-32EAD41363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5040713" y="2744525"/>
            <a:ext cx="3064263" cy="436970"/>
          </a:xfrm>
          <a:prstGeom prst="rect">
            <a:avLst/>
          </a:prstGeom>
        </p:spPr>
      </p:pic>
      <p:pic>
        <p:nvPicPr>
          <p:cNvPr id="15" name="Picture 14">
            <a:extLst>
              <a:ext uri="{FF2B5EF4-FFF2-40B4-BE49-F238E27FC236}">
                <a16:creationId xmlns:a16="http://schemas.microsoft.com/office/drawing/2014/main" id="{A001086F-68CC-DF49-A3E1-3FB3DB9436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21205" flipH="1">
            <a:off x="5046787" y="5295108"/>
            <a:ext cx="3097613" cy="314203"/>
          </a:xfrm>
          <a:prstGeom prst="rect">
            <a:avLst/>
          </a:prstGeom>
        </p:spPr>
      </p:pic>
    </p:spTree>
    <p:extLst>
      <p:ext uri="{BB962C8B-B14F-4D97-AF65-F5344CB8AC3E}">
        <p14:creationId xmlns:p14="http://schemas.microsoft.com/office/powerpoint/2010/main" val="2671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8058150" cy="1143000"/>
          </a:xfrm>
        </p:spPr>
        <p:txBody>
          <a:bodyPr>
            <a:normAutofit/>
          </a:bodyPr>
          <a:lstStyle/>
          <a:p>
            <a:r>
              <a:rPr lang="en-US" sz="2800" b="1" dirty="0"/>
              <a:t>LGV Treatment: Doxycycline 1</a:t>
            </a:r>
            <a:r>
              <a:rPr lang="en-US" sz="2800" b="1" baseline="30000" dirty="0"/>
              <a:t>st</a:t>
            </a:r>
            <a:r>
              <a:rPr lang="en-US" sz="2800" b="1" dirty="0"/>
              <a:t> line treatment</a:t>
            </a:r>
          </a:p>
        </p:txBody>
      </p:sp>
      <p:sp>
        <p:nvSpPr>
          <p:cNvPr id="3" name="Content Placeholder 2"/>
          <p:cNvSpPr>
            <a:spLocks noGrp="1"/>
          </p:cNvSpPr>
          <p:nvPr>
            <p:ph sz="half" idx="1"/>
          </p:nvPr>
        </p:nvSpPr>
        <p:spPr>
          <a:xfrm>
            <a:off x="251520" y="1825625"/>
            <a:ext cx="4263330" cy="4351338"/>
          </a:xfrm>
        </p:spPr>
        <p:txBody>
          <a:bodyPr>
            <a:normAutofit fontScale="55000" lnSpcReduction="20000"/>
          </a:bodyPr>
          <a:lstStyle/>
          <a:p>
            <a:pPr>
              <a:lnSpc>
                <a:spcPct val="120000"/>
              </a:lnSpc>
            </a:pPr>
            <a:r>
              <a:rPr lang="en-US" dirty="0"/>
              <a:t>Meta-analysis 9 RCT’s </a:t>
            </a:r>
          </a:p>
          <a:p>
            <a:pPr>
              <a:lnSpc>
                <a:spcPct val="120000"/>
              </a:lnSpc>
            </a:pPr>
            <a:endParaRPr lang="en-US" dirty="0"/>
          </a:p>
          <a:p>
            <a:pPr>
              <a:lnSpc>
                <a:spcPct val="120000"/>
              </a:lnSpc>
            </a:pPr>
            <a:r>
              <a:rPr lang="en-US" dirty="0"/>
              <a:t>The majority of patients (&gt; 80%) had symptomatic rectal infection. The fixed-effects pooled efficacy for doxycycline was 98.5%  (95% CI 96.3–100%, I2 = 0%; p = 0.993). </a:t>
            </a:r>
          </a:p>
          <a:p>
            <a:pPr>
              <a:lnSpc>
                <a:spcPct val="120000"/>
              </a:lnSpc>
            </a:pPr>
            <a:endParaRPr lang="en-US" dirty="0"/>
          </a:p>
          <a:p>
            <a:pPr>
              <a:lnSpc>
                <a:spcPct val="120000"/>
              </a:lnSpc>
            </a:pPr>
            <a:r>
              <a:rPr lang="en-US" b="1" dirty="0"/>
              <a:t>Doxycycline 100 mg twice daily for 21 days </a:t>
            </a:r>
            <a:r>
              <a:rPr lang="en-US" dirty="0"/>
              <a:t>demonstrated a high microbial cure rate, supporting  its use as first line therapy for rectal LGV in MSM. </a:t>
            </a:r>
            <a:endParaRPr lang="en-US" dirty="0">
              <a:effectLst/>
            </a:endParaRPr>
          </a:p>
          <a:p>
            <a:pPr>
              <a:lnSpc>
                <a:spcPct val="120000"/>
              </a:lnSpc>
            </a:pPr>
            <a:endParaRPr lang="en-US" dirty="0"/>
          </a:p>
        </p:txBody>
      </p:sp>
      <p:pic>
        <p:nvPicPr>
          <p:cNvPr id="5" name="Content Placeholder 4"/>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594860" y="2226469"/>
            <a:ext cx="4244557" cy="3362801"/>
          </a:xfrm>
        </p:spPr>
      </p:pic>
      <p:sp>
        <p:nvSpPr>
          <p:cNvPr id="6" name="Rectangle 5"/>
          <p:cNvSpPr/>
          <p:nvPr/>
        </p:nvSpPr>
        <p:spPr>
          <a:xfrm>
            <a:off x="5833326" y="5589269"/>
            <a:ext cx="4572000" cy="507831"/>
          </a:xfrm>
          <a:prstGeom prst="rect">
            <a:avLst/>
          </a:prstGeom>
        </p:spPr>
        <p:txBody>
          <a:bodyPr>
            <a:spAutoFit/>
          </a:bodyPr>
          <a:lstStyle/>
          <a:p>
            <a:r>
              <a:rPr lang="en-US" sz="1350" dirty="0" err="1">
                <a:latin typeface="Calibri Regular" charset="0"/>
              </a:rPr>
              <a:t>Leeyaphan</a:t>
            </a:r>
            <a:r>
              <a:rPr lang="en-US" sz="1350" dirty="0">
                <a:latin typeface="Calibri Regular" charset="0"/>
              </a:rPr>
              <a:t> C: </a:t>
            </a:r>
            <a:r>
              <a:rPr lang="en-US" sz="1350" dirty="0" err="1">
                <a:latin typeface="Calibri Regular" charset="0"/>
              </a:rPr>
              <a:t>Emerg</a:t>
            </a:r>
            <a:r>
              <a:rPr lang="en-US" sz="1350" dirty="0">
                <a:latin typeface="Calibri Regular" charset="0"/>
              </a:rPr>
              <a:t> </a:t>
            </a:r>
            <a:r>
              <a:rPr lang="en-US" sz="1350" dirty="0" err="1">
                <a:latin typeface="Calibri Regular" charset="0"/>
              </a:rPr>
              <a:t>Inf</a:t>
            </a:r>
            <a:r>
              <a:rPr lang="en-US" sz="1350" dirty="0">
                <a:latin typeface="Calibri Regular" charset="0"/>
              </a:rPr>
              <a:t> Dis 2016</a:t>
            </a:r>
            <a:br>
              <a:rPr lang="en-US" sz="1350" dirty="0">
                <a:latin typeface="Calibri Regular" charset="0"/>
              </a:rPr>
            </a:br>
            <a:endParaRPr lang="en-US" sz="1350" dirty="0"/>
          </a:p>
        </p:txBody>
      </p:sp>
    </p:spTree>
    <p:extLst>
      <p:ext uri="{BB962C8B-B14F-4D97-AF65-F5344CB8AC3E}">
        <p14:creationId xmlns:p14="http://schemas.microsoft.com/office/powerpoint/2010/main" val="399127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6D1C-9B18-D645-8368-0C5DFB67DC0C}"/>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E865624C-F310-5048-9850-546F246A5B58}"/>
              </a:ext>
            </a:extLst>
          </p:cNvPr>
          <p:cNvSpPr>
            <a:spLocks noGrp="1"/>
          </p:cNvSpPr>
          <p:nvPr>
            <p:ph idx="1"/>
          </p:nvPr>
        </p:nvSpPr>
        <p:spPr/>
        <p:txBody>
          <a:bodyPr>
            <a:normAutofit/>
          </a:bodyPr>
          <a:lstStyle/>
          <a:p>
            <a:pPr marL="0" indent="0">
              <a:buNone/>
            </a:pPr>
            <a:r>
              <a:rPr lang="en-US" dirty="0"/>
              <a:t>I received money or goods for research, advice or presentations from:</a:t>
            </a:r>
          </a:p>
          <a:p>
            <a:r>
              <a:rPr lang="en-US" dirty="0" err="1"/>
              <a:t>Medigene</a:t>
            </a:r>
            <a:endParaRPr lang="en-US" dirty="0"/>
          </a:p>
          <a:p>
            <a:r>
              <a:rPr lang="en-US" dirty="0"/>
              <a:t>Gilead</a:t>
            </a:r>
          </a:p>
          <a:p>
            <a:r>
              <a:rPr lang="en-US" dirty="0"/>
              <a:t>MSD</a:t>
            </a:r>
          </a:p>
          <a:p>
            <a:r>
              <a:rPr lang="en-US" dirty="0" err="1"/>
              <a:t>Abott</a:t>
            </a:r>
            <a:endParaRPr lang="en-US" dirty="0"/>
          </a:p>
          <a:p>
            <a:r>
              <a:rPr lang="en-US" dirty="0"/>
              <a:t>Janssen</a:t>
            </a:r>
          </a:p>
          <a:p>
            <a:r>
              <a:rPr lang="en-US" dirty="0"/>
              <a:t>Novartis</a:t>
            </a:r>
          </a:p>
        </p:txBody>
      </p:sp>
    </p:spTree>
    <p:extLst>
      <p:ext uri="{BB962C8B-B14F-4D97-AF65-F5344CB8AC3E}">
        <p14:creationId xmlns:p14="http://schemas.microsoft.com/office/powerpoint/2010/main" val="163470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72764" y="788670"/>
            <a:ext cx="9394724" cy="994172"/>
          </a:xfrm>
        </p:spPr>
        <p:txBody>
          <a:bodyPr>
            <a:noAutofit/>
          </a:bodyPr>
          <a:lstStyle/>
          <a:p>
            <a:pPr algn="ctr"/>
            <a:r>
              <a:rPr lang="en-US" altLang="en-US" sz="3600" b="1" dirty="0">
                <a:ea typeface="ＭＳ Ｐゴシック" charset="-128"/>
              </a:rPr>
              <a:t>Concluding remarks:</a:t>
            </a:r>
            <a:br>
              <a:rPr lang="en-US" altLang="en-US" sz="3600" b="1" dirty="0">
                <a:ea typeface="ＭＳ Ｐゴシック" charset="-128"/>
              </a:rPr>
            </a:br>
            <a:r>
              <a:rPr lang="en-US" sz="3600" b="1" dirty="0"/>
              <a:t>LGV remains a serious concern </a:t>
            </a:r>
            <a:br>
              <a:rPr lang="en-US" sz="3600" b="1" dirty="0"/>
            </a:br>
            <a:r>
              <a:rPr lang="en-US" sz="3600" b="1" dirty="0"/>
              <a:t>for the MSM community </a:t>
            </a:r>
            <a:br>
              <a:rPr lang="en-US" sz="3600" b="1" dirty="0"/>
            </a:br>
            <a:endParaRPr lang="en-US" altLang="en-US" sz="3600" b="1" dirty="0">
              <a:ea typeface="ＭＳ Ｐゴシック" charset="-128"/>
            </a:endParaRPr>
          </a:p>
        </p:txBody>
      </p:sp>
      <p:sp>
        <p:nvSpPr>
          <p:cNvPr id="587779" name="Rectangle 3"/>
          <p:cNvSpPr>
            <a:spLocks noGrp="1" noChangeArrowheads="1"/>
          </p:cNvSpPr>
          <p:nvPr>
            <p:ph idx="1"/>
          </p:nvPr>
        </p:nvSpPr>
        <p:spPr>
          <a:xfrm>
            <a:off x="137565" y="2451898"/>
            <a:ext cx="8828411" cy="3626644"/>
          </a:xfrm>
        </p:spPr>
        <p:txBody>
          <a:bodyPr>
            <a:noAutofit/>
          </a:bodyPr>
          <a:lstStyle/>
          <a:p>
            <a:pPr>
              <a:spcBef>
                <a:spcPts val="75"/>
              </a:spcBef>
              <a:buFont typeface="Arial" charset="0"/>
              <a:buChar char="•"/>
              <a:defRPr/>
            </a:pPr>
            <a:r>
              <a:rPr lang="en-US" sz="2400" dirty="0"/>
              <a:t>Increase in the prevalence of LGV in Europe</a:t>
            </a:r>
          </a:p>
          <a:p>
            <a:pPr lvl="1">
              <a:spcBef>
                <a:spcPts val="75"/>
              </a:spcBef>
              <a:buFont typeface="Arial" charset="0"/>
              <a:buChar char="•"/>
              <a:defRPr/>
            </a:pPr>
            <a:r>
              <a:rPr lang="en-US" sz="1800" dirty="0"/>
              <a:t>Clonal, global and focused epidemic within a high risk MSM population</a:t>
            </a:r>
          </a:p>
          <a:p>
            <a:pPr lvl="1">
              <a:spcBef>
                <a:spcPts val="75"/>
              </a:spcBef>
              <a:buFont typeface="Arial" charset="0"/>
              <a:buChar char="•"/>
              <a:defRPr/>
            </a:pPr>
            <a:endParaRPr lang="en-GB" sz="1800" dirty="0"/>
          </a:p>
          <a:p>
            <a:pPr>
              <a:spcBef>
                <a:spcPts val="75"/>
              </a:spcBef>
              <a:buFont typeface="Arial" charset="0"/>
              <a:buChar char="•"/>
              <a:defRPr/>
            </a:pPr>
            <a:r>
              <a:rPr lang="en-US" sz="2400" dirty="0"/>
              <a:t>Awareness of, screening for, and prompt treatment of LGV is crucial for the individual patient and to prevent ongoing transmission</a:t>
            </a:r>
          </a:p>
          <a:p>
            <a:pPr lvl="1">
              <a:spcBef>
                <a:spcPts val="75"/>
              </a:spcBef>
              <a:buFont typeface="Arial" charset="0"/>
              <a:buChar char="•"/>
              <a:defRPr/>
            </a:pPr>
            <a:r>
              <a:rPr lang="en-US" sz="1800" dirty="0"/>
              <a:t>25% (!) asymptomatic LGV infections</a:t>
            </a:r>
          </a:p>
          <a:p>
            <a:pPr marL="342900" lvl="1" indent="0">
              <a:spcBef>
                <a:spcPts val="75"/>
              </a:spcBef>
              <a:buNone/>
              <a:defRPr/>
            </a:pPr>
            <a:endParaRPr lang="en-US" sz="3200" dirty="0"/>
          </a:p>
          <a:p>
            <a:pPr>
              <a:spcBef>
                <a:spcPts val="75"/>
              </a:spcBef>
              <a:buFont typeface="Arial" charset="0"/>
              <a:buChar char="•"/>
              <a:defRPr/>
            </a:pPr>
            <a:r>
              <a:rPr lang="en-US" sz="2400" dirty="0"/>
              <a:t>Disbalance between the ratio of rectal and non-rectal infections</a:t>
            </a:r>
          </a:p>
          <a:p>
            <a:pPr lvl="1">
              <a:spcBef>
                <a:spcPts val="75"/>
              </a:spcBef>
              <a:buFont typeface="Arial" charset="0"/>
              <a:buChar char="•"/>
              <a:defRPr/>
            </a:pPr>
            <a:r>
              <a:rPr lang="en-US" sz="1800" dirty="0"/>
              <a:t>Role for </a:t>
            </a:r>
            <a:r>
              <a:rPr lang="en-US" sz="1800" dirty="0" err="1"/>
              <a:t>ano</a:t>
            </a:r>
            <a:r>
              <a:rPr lang="en-US" sz="1800" dirty="0"/>
              <a:t>-oral and transmission routes?</a:t>
            </a:r>
          </a:p>
          <a:p>
            <a:pPr>
              <a:spcBef>
                <a:spcPts val="75"/>
              </a:spcBef>
              <a:buFont typeface="Arial" charset="0"/>
              <a:buChar char="•"/>
              <a:defRPr/>
            </a:pPr>
            <a:endParaRPr lang="en-US" sz="3600" dirty="0"/>
          </a:p>
          <a:p>
            <a:pPr>
              <a:buFont typeface="Arial" charset="0"/>
              <a:buChar char="•"/>
              <a:defRPr/>
            </a:pPr>
            <a:endParaRPr lang="en-US" sz="3600" dirty="0"/>
          </a:p>
          <a:p>
            <a:pPr lvl="1">
              <a:defRPr/>
            </a:pPr>
            <a:endParaRPr lang="en-US" sz="1800" dirty="0"/>
          </a:p>
          <a:p>
            <a:pPr>
              <a:buFont typeface="Monotype Sorts" charset="0"/>
              <a:buChar char=""/>
              <a:defRPr/>
            </a:pPr>
            <a:endParaRPr lang="en-US" sz="3600" dirty="0"/>
          </a:p>
          <a:p>
            <a:pPr>
              <a:buFont typeface="Monotype Sorts" charset="0"/>
              <a:buChar char=""/>
              <a:defRPr/>
            </a:pPr>
            <a:endParaRPr lang="en-US" sz="3600" dirty="0"/>
          </a:p>
        </p:txBody>
      </p:sp>
    </p:spTree>
    <p:extLst>
      <p:ext uri="{BB962C8B-B14F-4D97-AF65-F5344CB8AC3E}">
        <p14:creationId xmlns:p14="http://schemas.microsoft.com/office/powerpoint/2010/main" val="4111539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77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024" y="972084"/>
            <a:ext cx="3212933" cy="157876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2354" y="972084"/>
            <a:ext cx="1533345" cy="771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36369" y="871009"/>
            <a:ext cx="3551359" cy="5129741"/>
          </a:xfrm>
          <a:prstGeom prst="rect">
            <a:avLst/>
          </a:prstGeom>
        </p:spPr>
      </p:pic>
      <p:sp>
        <p:nvSpPr>
          <p:cNvPr id="2" name="Title 1">
            <a:extLst>
              <a:ext uri="{FF2B5EF4-FFF2-40B4-BE49-F238E27FC236}">
                <a16:creationId xmlns:a16="http://schemas.microsoft.com/office/drawing/2014/main" id="{7BFBE942-8BAD-D44B-9611-9CD4EC98956B}"/>
              </a:ext>
            </a:extLst>
          </p:cNvPr>
          <p:cNvSpPr>
            <a:spLocks noGrp="1"/>
          </p:cNvSpPr>
          <p:nvPr>
            <p:ph type="title"/>
          </p:nvPr>
        </p:nvSpPr>
        <p:spPr>
          <a:xfrm>
            <a:off x="152024" y="5276148"/>
            <a:ext cx="4637484" cy="994172"/>
          </a:xfrm>
        </p:spPr>
        <p:txBody>
          <a:bodyPr>
            <a:normAutofit fontScale="90000"/>
          </a:bodyPr>
          <a:lstStyle/>
          <a:p>
            <a:r>
              <a:rPr lang="en-US" sz="5400" b="1" dirty="0"/>
              <a:t>stihiv2021.org</a:t>
            </a:r>
          </a:p>
        </p:txBody>
      </p:sp>
      <p:pic>
        <p:nvPicPr>
          <p:cNvPr id="7" name="Picture 6">
            <a:extLst>
              <a:ext uri="{FF2B5EF4-FFF2-40B4-BE49-F238E27FC236}">
                <a16:creationId xmlns:a16="http://schemas.microsoft.com/office/drawing/2014/main" id="{452FC9A4-8145-A745-8E0D-01620392C128}"/>
              </a:ext>
            </a:extLst>
          </p:cNvPr>
          <p:cNvPicPr>
            <a:picLocks noChangeAspect="1"/>
          </p:cNvPicPr>
          <p:nvPr/>
        </p:nvPicPr>
        <p:blipFill>
          <a:blip r:embed="rId5"/>
          <a:stretch>
            <a:fillRect/>
          </a:stretch>
        </p:blipFill>
        <p:spPr>
          <a:xfrm>
            <a:off x="3482354" y="1743609"/>
            <a:ext cx="1511135" cy="894345"/>
          </a:xfrm>
          <a:prstGeom prst="rect">
            <a:avLst/>
          </a:prstGeom>
        </p:spPr>
      </p:pic>
      <p:pic>
        <p:nvPicPr>
          <p:cNvPr id="8" name="Picture 7">
            <a:extLst>
              <a:ext uri="{FF2B5EF4-FFF2-40B4-BE49-F238E27FC236}">
                <a16:creationId xmlns:a16="http://schemas.microsoft.com/office/drawing/2014/main" id="{A37F02D1-89AB-D24D-B4D6-9278699DB0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6215" y="2693972"/>
            <a:ext cx="4652970" cy="2439057"/>
          </a:xfrm>
          <a:prstGeom prst="rect">
            <a:avLst/>
          </a:prstGeom>
        </p:spPr>
      </p:pic>
    </p:spTree>
    <p:extLst>
      <p:ext uri="{BB962C8B-B14F-4D97-AF65-F5344CB8AC3E}">
        <p14:creationId xmlns:p14="http://schemas.microsoft.com/office/powerpoint/2010/main" val="12512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72764" y="788670"/>
            <a:ext cx="9394724" cy="994172"/>
          </a:xfrm>
        </p:spPr>
        <p:txBody>
          <a:bodyPr>
            <a:noAutofit/>
          </a:bodyPr>
          <a:lstStyle/>
          <a:p>
            <a:pPr algn="ctr"/>
            <a:r>
              <a:rPr lang="en-US" altLang="en-US" sz="3600" b="1" dirty="0">
                <a:ea typeface="ＭＳ Ｐゴシック" charset="-128"/>
              </a:rPr>
              <a:t>Concluding remarks:</a:t>
            </a:r>
            <a:br>
              <a:rPr lang="en-US" altLang="en-US" sz="3600" b="1" dirty="0">
                <a:ea typeface="ＭＳ Ｐゴシック" charset="-128"/>
              </a:rPr>
            </a:br>
            <a:r>
              <a:rPr lang="en-US" sz="3600" b="1" dirty="0"/>
              <a:t>LGV remains a serious concern </a:t>
            </a:r>
            <a:br>
              <a:rPr lang="en-US" sz="3600" b="1" dirty="0"/>
            </a:br>
            <a:r>
              <a:rPr lang="en-US" sz="3600" b="1" dirty="0"/>
              <a:t>for the MSM community </a:t>
            </a:r>
            <a:br>
              <a:rPr lang="en-US" sz="3600" b="1" dirty="0"/>
            </a:br>
            <a:endParaRPr lang="en-US" altLang="en-US" sz="3600" b="1" dirty="0">
              <a:ea typeface="ＭＳ Ｐゴシック" charset="-128"/>
            </a:endParaRPr>
          </a:p>
        </p:txBody>
      </p:sp>
      <p:sp>
        <p:nvSpPr>
          <p:cNvPr id="587779" name="Rectangle 3"/>
          <p:cNvSpPr>
            <a:spLocks noGrp="1" noChangeArrowheads="1"/>
          </p:cNvSpPr>
          <p:nvPr>
            <p:ph idx="1"/>
          </p:nvPr>
        </p:nvSpPr>
        <p:spPr>
          <a:xfrm>
            <a:off x="137565" y="2451898"/>
            <a:ext cx="8828411" cy="3626644"/>
          </a:xfrm>
        </p:spPr>
        <p:txBody>
          <a:bodyPr>
            <a:noAutofit/>
          </a:bodyPr>
          <a:lstStyle/>
          <a:p>
            <a:pPr>
              <a:spcBef>
                <a:spcPts val="75"/>
              </a:spcBef>
              <a:buFont typeface="Arial" charset="0"/>
              <a:buChar char="•"/>
              <a:defRPr/>
            </a:pPr>
            <a:r>
              <a:rPr lang="en-US" sz="2400" dirty="0"/>
              <a:t>Increase in the prevalence of LGV in Europe</a:t>
            </a:r>
          </a:p>
          <a:p>
            <a:pPr lvl="1">
              <a:spcBef>
                <a:spcPts val="75"/>
              </a:spcBef>
              <a:buFont typeface="Arial" charset="0"/>
              <a:buChar char="•"/>
              <a:defRPr/>
            </a:pPr>
            <a:r>
              <a:rPr lang="en-US" sz="1800" dirty="0"/>
              <a:t>Clonal, global and focused epidemic within a high risk MSM population</a:t>
            </a:r>
          </a:p>
          <a:p>
            <a:pPr lvl="1">
              <a:spcBef>
                <a:spcPts val="75"/>
              </a:spcBef>
              <a:buFont typeface="Arial" charset="0"/>
              <a:buChar char="•"/>
              <a:defRPr/>
            </a:pPr>
            <a:endParaRPr lang="en-GB" sz="1800" dirty="0"/>
          </a:p>
          <a:p>
            <a:pPr>
              <a:spcBef>
                <a:spcPts val="75"/>
              </a:spcBef>
              <a:buFont typeface="Arial" charset="0"/>
              <a:buChar char="•"/>
              <a:defRPr/>
            </a:pPr>
            <a:r>
              <a:rPr lang="en-US" sz="2400" dirty="0"/>
              <a:t>Awareness of, screening for, and prompt treatment of LGV is crucial for the individual patient and to prevent ongoing transmission</a:t>
            </a:r>
          </a:p>
          <a:p>
            <a:pPr lvl="1">
              <a:spcBef>
                <a:spcPts val="75"/>
              </a:spcBef>
              <a:buFont typeface="Arial" charset="0"/>
              <a:buChar char="•"/>
              <a:defRPr/>
            </a:pPr>
            <a:r>
              <a:rPr lang="en-US" sz="1800" dirty="0"/>
              <a:t>25% (!) asymptomatic LGV infections</a:t>
            </a:r>
          </a:p>
          <a:p>
            <a:pPr marL="342900" lvl="1" indent="0">
              <a:spcBef>
                <a:spcPts val="75"/>
              </a:spcBef>
              <a:buNone/>
              <a:defRPr/>
            </a:pPr>
            <a:endParaRPr lang="en-US" sz="3200" dirty="0"/>
          </a:p>
          <a:p>
            <a:pPr>
              <a:spcBef>
                <a:spcPts val="75"/>
              </a:spcBef>
              <a:buFont typeface="Arial" charset="0"/>
              <a:buChar char="•"/>
              <a:defRPr/>
            </a:pPr>
            <a:r>
              <a:rPr lang="en-US" sz="2400" dirty="0"/>
              <a:t>Disbalance between the ratio of rectal and non-rectal infections</a:t>
            </a:r>
          </a:p>
          <a:p>
            <a:pPr lvl="1">
              <a:spcBef>
                <a:spcPts val="75"/>
              </a:spcBef>
              <a:buFont typeface="Arial" charset="0"/>
              <a:buChar char="•"/>
              <a:defRPr/>
            </a:pPr>
            <a:r>
              <a:rPr lang="en-US" sz="1800" dirty="0"/>
              <a:t>Role for </a:t>
            </a:r>
            <a:r>
              <a:rPr lang="en-US" sz="1800" dirty="0" err="1"/>
              <a:t>ano</a:t>
            </a:r>
            <a:r>
              <a:rPr lang="en-US" sz="1800" dirty="0"/>
              <a:t>-oral and transmission routes?</a:t>
            </a:r>
          </a:p>
          <a:p>
            <a:pPr>
              <a:spcBef>
                <a:spcPts val="75"/>
              </a:spcBef>
              <a:buFont typeface="Arial" charset="0"/>
              <a:buChar char="•"/>
              <a:defRPr/>
            </a:pPr>
            <a:endParaRPr lang="en-US" sz="3600" dirty="0"/>
          </a:p>
          <a:p>
            <a:pPr>
              <a:buFont typeface="Arial" charset="0"/>
              <a:buChar char="•"/>
              <a:defRPr/>
            </a:pPr>
            <a:endParaRPr lang="en-US" sz="3600" dirty="0"/>
          </a:p>
          <a:p>
            <a:pPr lvl="1">
              <a:defRPr/>
            </a:pPr>
            <a:endParaRPr lang="en-US" sz="1800" dirty="0"/>
          </a:p>
          <a:p>
            <a:pPr>
              <a:buFont typeface="Monotype Sorts" charset="0"/>
              <a:buChar char=""/>
              <a:defRPr/>
            </a:pPr>
            <a:endParaRPr lang="en-US" sz="3600" dirty="0"/>
          </a:p>
          <a:p>
            <a:pPr>
              <a:buFont typeface="Monotype Sorts" charset="0"/>
              <a:buChar char=""/>
              <a:defRPr/>
            </a:pPr>
            <a:endParaRPr lang="en-US" sz="3600" dirty="0"/>
          </a:p>
        </p:txBody>
      </p:sp>
    </p:spTree>
    <p:extLst>
      <p:ext uri="{BB962C8B-B14F-4D97-AF65-F5344CB8AC3E}">
        <p14:creationId xmlns:p14="http://schemas.microsoft.com/office/powerpoint/2010/main" val="380066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77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640A-BF80-1447-8986-5F81E0D6BEF2}"/>
              </a:ext>
            </a:extLst>
          </p:cNvPr>
          <p:cNvSpPr>
            <a:spLocks noGrp="1"/>
          </p:cNvSpPr>
          <p:nvPr>
            <p:ph type="title"/>
          </p:nvPr>
        </p:nvSpPr>
        <p:spPr/>
        <p:txBody>
          <a:bodyPr/>
          <a:lstStyle/>
          <a:p>
            <a:r>
              <a:rPr lang="en-US" dirty="0"/>
              <a:t>Recent LGV history</a:t>
            </a:r>
          </a:p>
        </p:txBody>
      </p:sp>
      <p:sp>
        <p:nvSpPr>
          <p:cNvPr id="4" name="Text Placeholder 3">
            <a:extLst>
              <a:ext uri="{FF2B5EF4-FFF2-40B4-BE49-F238E27FC236}">
                <a16:creationId xmlns:a16="http://schemas.microsoft.com/office/drawing/2014/main" id="{B960FC27-D53E-6D40-A5EA-F0F568ACAC40}"/>
              </a:ext>
            </a:extLst>
          </p:cNvPr>
          <p:cNvSpPr>
            <a:spLocks noGrp="1"/>
          </p:cNvSpPr>
          <p:nvPr>
            <p:ph type="body" idx="1"/>
          </p:nvPr>
        </p:nvSpPr>
        <p:spPr/>
        <p:txBody>
          <a:bodyPr/>
          <a:lstStyle/>
          <a:p>
            <a:pPr algn="ctr"/>
            <a:r>
              <a:rPr lang="en-US" dirty="0"/>
              <a:t>Before 2003</a:t>
            </a:r>
          </a:p>
        </p:txBody>
      </p:sp>
      <p:pic>
        <p:nvPicPr>
          <p:cNvPr id="8" name="Picture 3">
            <a:extLst>
              <a:ext uri="{FF2B5EF4-FFF2-40B4-BE49-F238E27FC236}">
                <a16:creationId xmlns:a16="http://schemas.microsoft.com/office/drawing/2014/main" id="{564C88AA-3DBA-0B45-9881-7A99FC2CFDD8}"/>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01266" y="2742614"/>
            <a:ext cx="3980704" cy="265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Placeholder 5">
            <a:extLst>
              <a:ext uri="{FF2B5EF4-FFF2-40B4-BE49-F238E27FC236}">
                <a16:creationId xmlns:a16="http://schemas.microsoft.com/office/drawing/2014/main" id="{5A0A451E-3488-3A4C-9BDD-80C3C31097AC}"/>
              </a:ext>
            </a:extLst>
          </p:cNvPr>
          <p:cNvSpPr>
            <a:spLocks noGrp="1"/>
          </p:cNvSpPr>
          <p:nvPr>
            <p:ph type="body" sz="quarter" idx="3"/>
          </p:nvPr>
        </p:nvSpPr>
        <p:spPr/>
        <p:txBody>
          <a:bodyPr/>
          <a:lstStyle/>
          <a:p>
            <a:pPr algn="ctr"/>
            <a:r>
              <a:rPr lang="en-US" dirty="0"/>
              <a:t>After 2003</a:t>
            </a:r>
          </a:p>
        </p:txBody>
      </p:sp>
      <p:pic>
        <p:nvPicPr>
          <p:cNvPr id="9" name="Picture 2">
            <a:extLst>
              <a:ext uri="{FF2B5EF4-FFF2-40B4-BE49-F238E27FC236}">
                <a16:creationId xmlns:a16="http://schemas.microsoft.com/office/drawing/2014/main" id="{2B8DD4D5-44B9-7247-90E8-80A0F29D3B72}"/>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rcRect/>
          <a:stretch>
            <a:fillRect/>
          </a:stretch>
        </p:blipFill>
        <p:spPr bwMode="auto">
          <a:xfrm>
            <a:off x="4732020" y="2742614"/>
            <a:ext cx="3552444" cy="265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7148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Rectangle 5">
            <a:extLst>
              <a:ext uri="{FF2B5EF4-FFF2-40B4-BE49-F238E27FC236}">
                <a16:creationId xmlns:a16="http://schemas.microsoft.com/office/drawing/2014/main" id="{20E11A0B-3EF8-FA4D-82E5-4D84D75A371B}"/>
              </a:ext>
            </a:extLst>
          </p:cNvPr>
          <p:cNvSpPr>
            <a:spLocks noGrp="1" noChangeArrowheads="1"/>
          </p:cNvSpPr>
          <p:nvPr>
            <p:ph type="title"/>
          </p:nvPr>
        </p:nvSpPr>
        <p:spPr/>
        <p:txBody>
          <a:bodyPr/>
          <a:lstStyle/>
          <a:p>
            <a:r>
              <a:rPr lang="nl-NL" altLang="en-US" dirty="0"/>
              <a:t>Recent LGV </a:t>
            </a:r>
            <a:r>
              <a:rPr lang="nl-NL" altLang="en-US" dirty="0" err="1"/>
              <a:t>history</a:t>
            </a:r>
            <a:r>
              <a:rPr lang="nl-NL" altLang="en-US" dirty="0"/>
              <a:t> 2</a:t>
            </a:r>
          </a:p>
        </p:txBody>
      </p:sp>
      <p:sp>
        <p:nvSpPr>
          <p:cNvPr id="3" name="Text Placeholder 2">
            <a:extLst>
              <a:ext uri="{FF2B5EF4-FFF2-40B4-BE49-F238E27FC236}">
                <a16:creationId xmlns:a16="http://schemas.microsoft.com/office/drawing/2014/main" id="{15F243D8-6461-384C-97BD-7D1B3FE279EC}"/>
              </a:ext>
            </a:extLst>
          </p:cNvPr>
          <p:cNvSpPr>
            <a:spLocks noGrp="1"/>
          </p:cNvSpPr>
          <p:nvPr>
            <p:ph type="body" idx="1"/>
          </p:nvPr>
        </p:nvSpPr>
        <p:spPr>
          <a:xfrm>
            <a:off x="4741665" y="1956483"/>
            <a:ext cx="3868340" cy="617934"/>
          </a:xfrm>
        </p:spPr>
        <p:txBody>
          <a:bodyPr anchor="ctr">
            <a:normAutofit fontScale="85000" lnSpcReduction="10000"/>
          </a:bodyPr>
          <a:lstStyle/>
          <a:p>
            <a:pPr algn="ctr"/>
            <a:r>
              <a:rPr lang="en-US" altLang="en-US" dirty="0"/>
              <a:t>LGV L2b, Amsterdam variant</a:t>
            </a:r>
            <a:endParaRPr lang="en-US" dirty="0"/>
          </a:p>
        </p:txBody>
      </p:sp>
      <p:graphicFrame>
        <p:nvGraphicFramePr>
          <p:cNvPr id="138244" name="Object 4">
            <a:extLst>
              <a:ext uri="{FF2B5EF4-FFF2-40B4-BE49-F238E27FC236}">
                <a16:creationId xmlns:a16="http://schemas.microsoft.com/office/drawing/2014/main" id="{35279A7D-010A-474A-995F-F6210249C985}"/>
              </a:ext>
            </a:extLst>
          </p:cNvPr>
          <p:cNvGraphicFramePr>
            <a:graphicFrameLocks noGrp="1" noChangeAspect="1"/>
          </p:cNvGraphicFramePr>
          <p:nvPr>
            <p:ph sz="half" idx="2"/>
            <p:extLst/>
          </p:nvPr>
        </p:nvGraphicFramePr>
        <p:xfrm>
          <a:off x="4835525" y="2574925"/>
          <a:ext cx="3651250" cy="2738438"/>
        </p:xfrm>
        <a:graphic>
          <a:graphicData uri="http://schemas.openxmlformats.org/presentationml/2006/ole">
            <mc:AlternateContent xmlns:mc="http://schemas.openxmlformats.org/markup-compatibility/2006">
              <mc:Choice xmlns:v="urn:schemas-microsoft-com:vml" Requires="v">
                <p:oleObj spid="_x0000_s1027" name="Presentatie" r:id="rId3" imgW="4572000" imgH="3429000" progId="PowerPoint.Show.8">
                  <p:embed/>
                </p:oleObj>
              </mc:Choice>
              <mc:Fallback>
                <p:oleObj name="Presentatie" r:id="rId3" imgW="4572000" imgH="3429000" progId="PowerPoint.Show.8">
                  <p:embed/>
                  <p:pic>
                    <p:nvPicPr>
                      <p:cNvPr id="138244" name="Object 4">
                        <a:extLst>
                          <a:ext uri="{FF2B5EF4-FFF2-40B4-BE49-F238E27FC236}">
                            <a16:creationId xmlns:a16="http://schemas.microsoft.com/office/drawing/2014/main" id="{35279A7D-010A-474A-995F-F6210249C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2574925"/>
                        <a:ext cx="3651250" cy="2738438"/>
                      </a:xfrm>
                      <a:prstGeom prst="rect">
                        <a:avLst/>
                      </a:prstGeom>
                      <a:noFill/>
                      <a:ln>
                        <a:noFill/>
                      </a:ln>
                      <a:effectLst/>
                    </p:spPr>
                  </p:pic>
                </p:oleObj>
              </mc:Fallback>
            </mc:AlternateContent>
          </a:graphicData>
        </a:graphic>
      </p:graphicFrame>
      <p:sp>
        <p:nvSpPr>
          <p:cNvPr id="4" name="Text Placeholder 3">
            <a:extLst>
              <a:ext uri="{FF2B5EF4-FFF2-40B4-BE49-F238E27FC236}">
                <a16:creationId xmlns:a16="http://schemas.microsoft.com/office/drawing/2014/main" id="{704C0AE3-B3E6-6D43-8E18-CB41C543BD43}"/>
              </a:ext>
            </a:extLst>
          </p:cNvPr>
          <p:cNvSpPr>
            <a:spLocks noGrp="1"/>
          </p:cNvSpPr>
          <p:nvPr>
            <p:ph type="body" sz="quarter" idx="3"/>
          </p:nvPr>
        </p:nvSpPr>
        <p:spPr>
          <a:xfrm>
            <a:off x="432054" y="1956483"/>
            <a:ext cx="3887391" cy="617934"/>
          </a:xfrm>
        </p:spPr>
        <p:txBody>
          <a:bodyPr anchor="ctr">
            <a:normAutofit fontScale="85000" lnSpcReduction="10000"/>
          </a:bodyPr>
          <a:lstStyle/>
          <a:p>
            <a:pPr algn="ctr"/>
            <a:r>
              <a:rPr lang="nl-NL" altLang="en-US" dirty="0"/>
              <a:t>Rotterdam LGV case in 2003</a:t>
            </a:r>
          </a:p>
        </p:txBody>
      </p:sp>
      <p:sp>
        <p:nvSpPr>
          <p:cNvPr id="7" name="Content Placeholder 6">
            <a:extLst>
              <a:ext uri="{FF2B5EF4-FFF2-40B4-BE49-F238E27FC236}">
                <a16:creationId xmlns:a16="http://schemas.microsoft.com/office/drawing/2014/main" id="{442DC558-9FD1-8C48-8958-9B36402E4BB0}"/>
              </a:ext>
            </a:extLst>
          </p:cNvPr>
          <p:cNvSpPr>
            <a:spLocks noGrp="1"/>
          </p:cNvSpPr>
          <p:nvPr>
            <p:ph sz="quarter" idx="4"/>
          </p:nvPr>
        </p:nvSpPr>
        <p:spPr>
          <a:xfrm>
            <a:off x="432054" y="2574417"/>
            <a:ext cx="4403075" cy="3810199"/>
          </a:xfrm>
        </p:spPr>
        <p:txBody>
          <a:bodyPr>
            <a:normAutofit/>
          </a:bodyPr>
          <a:lstStyle/>
          <a:p>
            <a:pPr>
              <a:lnSpc>
                <a:spcPct val="80000"/>
              </a:lnSpc>
              <a:spcBef>
                <a:spcPts val="1500"/>
              </a:spcBef>
            </a:pPr>
            <a:r>
              <a:rPr lang="nl-NL" altLang="en-US" sz="2000" dirty="0"/>
              <a:t>HIV+ MSM multiple </a:t>
            </a:r>
            <a:r>
              <a:rPr lang="nl-NL" altLang="en-US" sz="2000" dirty="0" err="1"/>
              <a:t>anonymous</a:t>
            </a:r>
            <a:r>
              <a:rPr lang="nl-NL" altLang="en-US" sz="2000" dirty="0"/>
              <a:t> </a:t>
            </a:r>
            <a:r>
              <a:rPr lang="nl-NL" altLang="en-US" sz="2000" dirty="0" err="1"/>
              <a:t>unprotected</a:t>
            </a:r>
            <a:r>
              <a:rPr lang="nl-NL" altLang="en-US" sz="2000" dirty="0"/>
              <a:t> </a:t>
            </a:r>
            <a:r>
              <a:rPr lang="nl-NL" altLang="en-US" sz="2000" dirty="0" err="1"/>
              <a:t>anal</a:t>
            </a:r>
            <a:r>
              <a:rPr lang="nl-NL" altLang="en-US" sz="2000" dirty="0"/>
              <a:t> </a:t>
            </a:r>
            <a:r>
              <a:rPr lang="nl-NL" altLang="en-US" sz="2000" dirty="0" err="1"/>
              <a:t>sexual</a:t>
            </a:r>
            <a:r>
              <a:rPr lang="nl-NL" altLang="en-US" sz="2000" dirty="0"/>
              <a:t> </a:t>
            </a:r>
            <a:r>
              <a:rPr lang="nl-NL" altLang="en-US" sz="2000" dirty="0" err="1"/>
              <a:t>contacts</a:t>
            </a:r>
            <a:endParaRPr lang="nl-NL" altLang="en-US" sz="2000" dirty="0"/>
          </a:p>
          <a:p>
            <a:pPr>
              <a:lnSpc>
                <a:spcPct val="80000"/>
              </a:lnSpc>
              <a:spcBef>
                <a:spcPts val="1500"/>
              </a:spcBef>
            </a:pPr>
            <a:r>
              <a:rPr lang="nl-NL" altLang="en-US" sz="2000" dirty="0"/>
              <a:t>None </a:t>
            </a:r>
            <a:r>
              <a:rPr lang="nl-NL" altLang="en-US" sz="2000" dirty="0" err="1"/>
              <a:t>associated</a:t>
            </a:r>
            <a:r>
              <a:rPr lang="nl-NL" altLang="en-US" sz="2000" dirty="0"/>
              <a:t> </a:t>
            </a:r>
            <a:r>
              <a:rPr lang="nl-NL" altLang="en-US" sz="2000" dirty="0" err="1"/>
              <a:t>with</a:t>
            </a:r>
            <a:r>
              <a:rPr lang="nl-NL" altLang="en-US" sz="2000" dirty="0"/>
              <a:t> LGV </a:t>
            </a:r>
            <a:r>
              <a:rPr lang="nl-NL" altLang="en-US" sz="2000" dirty="0" err="1"/>
              <a:t>endemic</a:t>
            </a:r>
            <a:r>
              <a:rPr lang="nl-NL" altLang="en-US" sz="2000" dirty="0"/>
              <a:t> area</a:t>
            </a:r>
          </a:p>
          <a:p>
            <a:pPr>
              <a:lnSpc>
                <a:spcPct val="80000"/>
              </a:lnSpc>
              <a:spcBef>
                <a:spcPts val="1500"/>
              </a:spcBef>
            </a:pPr>
            <a:r>
              <a:rPr lang="nl-NL" altLang="en-US" sz="2000" dirty="0"/>
              <a:t>Severe proctitis, </a:t>
            </a:r>
            <a:r>
              <a:rPr lang="nl-NL" altLang="en-US" sz="2000" dirty="0" err="1"/>
              <a:t>perianal</a:t>
            </a:r>
            <a:r>
              <a:rPr lang="nl-NL" altLang="en-US" sz="2000" dirty="0"/>
              <a:t> </a:t>
            </a:r>
            <a:r>
              <a:rPr lang="nl-NL" altLang="en-US" sz="2000" dirty="0" err="1"/>
              <a:t>ulcer</a:t>
            </a:r>
            <a:r>
              <a:rPr lang="nl-NL" altLang="en-US" sz="2000" dirty="0"/>
              <a:t>, </a:t>
            </a:r>
            <a:r>
              <a:rPr lang="nl-NL" altLang="en-US" sz="2000" dirty="0" err="1"/>
              <a:t>unilateral</a:t>
            </a:r>
            <a:r>
              <a:rPr lang="nl-NL" altLang="en-US" sz="2000" dirty="0"/>
              <a:t> </a:t>
            </a:r>
            <a:r>
              <a:rPr lang="nl-NL" altLang="en-US" sz="2000" dirty="0" err="1"/>
              <a:t>bubo</a:t>
            </a:r>
            <a:endParaRPr lang="nl-NL" altLang="en-US" sz="2000" dirty="0"/>
          </a:p>
          <a:p>
            <a:pPr>
              <a:lnSpc>
                <a:spcPct val="80000"/>
              </a:lnSpc>
              <a:spcBef>
                <a:spcPts val="1500"/>
              </a:spcBef>
            </a:pPr>
            <a:r>
              <a:rPr lang="nl-NL" altLang="en-US" sz="2000" i="1" dirty="0"/>
              <a:t>Chlamydia trachomatis</a:t>
            </a:r>
            <a:r>
              <a:rPr lang="nl-NL" altLang="en-US" sz="2000" dirty="0"/>
              <a:t> LGV type L2</a:t>
            </a:r>
          </a:p>
          <a:p>
            <a:pPr>
              <a:lnSpc>
                <a:spcPct val="80000"/>
              </a:lnSpc>
              <a:spcBef>
                <a:spcPts val="1500"/>
              </a:spcBef>
            </a:pPr>
            <a:r>
              <a:rPr lang="nl-NL" altLang="en-US" sz="2000" dirty="0" err="1"/>
              <a:t>By</a:t>
            </a:r>
            <a:r>
              <a:rPr lang="nl-NL" altLang="en-US" sz="2000" dirty="0"/>
              <a:t> April 2003 13 cases</a:t>
            </a:r>
          </a:p>
          <a:p>
            <a:pPr>
              <a:lnSpc>
                <a:spcPct val="80000"/>
              </a:lnSpc>
              <a:spcBef>
                <a:spcPts val="1500"/>
              </a:spcBef>
            </a:pPr>
            <a:r>
              <a:rPr lang="nl-NL" altLang="en-US" sz="2000" dirty="0"/>
              <a:t>Association </a:t>
            </a:r>
            <a:r>
              <a:rPr lang="nl-NL" altLang="en-US" sz="2000" dirty="0" err="1"/>
              <a:t>with</a:t>
            </a:r>
            <a:r>
              <a:rPr lang="nl-NL" altLang="en-US" sz="2000" dirty="0"/>
              <a:t> acute hepatitis C </a:t>
            </a:r>
            <a:r>
              <a:rPr lang="nl-NL" altLang="en-US" sz="2000" dirty="0" err="1"/>
              <a:t>infections</a:t>
            </a:r>
            <a:endParaRPr lang="nl-NL" altLang="en-US" sz="2000" dirty="0"/>
          </a:p>
          <a:p>
            <a:endParaRPr lang="en-US" dirty="0"/>
          </a:p>
        </p:txBody>
      </p:sp>
      <p:sp>
        <p:nvSpPr>
          <p:cNvPr id="138247" name="Text Box 7">
            <a:extLst>
              <a:ext uri="{FF2B5EF4-FFF2-40B4-BE49-F238E27FC236}">
                <a16:creationId xmlns:a16="http://schemas.microsoft.com/office/drawing/2014/main" id="{D6CEC7FF-60D5-6647-A0D1-4A76BBE38B3F}"/>
              </a:ext>
            </a:extLst>
          </p:cNvPr>
          <p:cNvSpPr txBox="1">
            <a:spLocks noChangeArrowheads="1"/>
          </p:cNvSpPr>
          <p:nvPr/>
        </p:nvSpPr>
        <p:spPr bwMode="auto">
          <a:xfrm>
            <a:off x="4835129" y="5600201"/>
            <a:ext cx="35956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sz="1200" dirty="0" err="1">
                <a:latin typeface="Arial" panose="020B0604020202020204" pitchFamily="34" charset="0"/>
              </a:rPr>
              <a:t>Spaargaren</a:t>
            </a:r>
            <a:r>
              <a:rPr lang="en-US" altLang="en-US" sz="1200" dirty="0">
                <a:latin typeface="Arial" panose="020B0604020202020204" pitchFamily="34" charset="0"/>
              </a:rPr>
              <a:t> et al. </a:t>
            </a:r>
            <a:r>
              <a:rPr lang="en-US" altLang="en-US" sz="1200" dirty="0" err="1">
                <a:latin typeface="Arial" panose="020B0604020202020204" pitchFamily="34" charset="0"/>
              </a:rPr>
              <a:t>Emerg</a:t>
            </a:r>
            <a:r>
              <a:rPr lang="en-US" altLang="en-US" sz="1200" dirty="0">
                <a:latin typeface="Arial" panose="020B0604020202020204" pitchFamily="34" charset="0"/>
              </a:rPr>
              <a:t> Infect Dis 11: 1090, 2005</a:t>
            </a:r>
            <a:endParaRPr lang="nl-NL" altLang="en-US" sz="1200" dirty="0">
              <a:latin typeface="Arial" panose="020B0604020202020204" pitchFamily="34" charset="0"/>
            </a:endParaRPr>
          </a:p>
        </p:txBody>
      </p:sp>
      <p:sp>
        <p:nvSpPr>
          <p:cNvPr id="12" name="Text Box 4">
            <a:extLst>
              <a:ext uri="{FF2B5EF4-FFF2-40B4-BE49-F238E27FC236}">
                <a16:creationId xmlns:a16="http://schemas.microsoft.com/office/drawing/2014/main" id="{AE63B2C6-E8EF-D344-B07C-62B3CB5A64AB}"/>
              </a:ext>
            </a:extLst>
          </p:cNvPr>
          <p:cNvSpPr txBox="1">
            <a:spLocks noChangeArrowheads="1"/>
          </p:cNvSpPr>
          <p:nvPr/>
        </p:nvSpPr>
        <p:spPr bwMode="auto">
          <a:xfrm>
            <a:off x="1390441" y="6257658"/>
            <a:ext cx="311976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l-NL" altLang="en-US" sz="1050" i="1" dirty="0">
                <a:latin typeface="Arial" panose="020B0604020202020204" pitchFamily="34" charset="0"/>
              </a:rPr>
              <a:t>Nieuwenhuis RF, et al. </a:t>
            </a:r>
            <a:r>
              <a:rPr lang="en-US" altLang="en-US" sz="1050" dirty="0">
                <a:latin typeface="Arial" panose="020B0604020202020204" pitchFamily="34" charset="0"/>
              </a:rPr>
              <a:t>Sex. </a:t>
            </a:r>
            <a:r>
              <a:rPr lang="en-US" altLang="en-US" sz="1050" dirty="0" err="1">
                <a:latin typeface="Arial" panose="020B0604020202020204" pitchFamily="34" charset="0"/>
              </a:rPr>
              <a:t>Transm</a:t>
            </a:r>
            <a:r>
              <a:rPr lang="en-US" altLang="en-US" sz="1050" dirty="0">
                <a:latin typeface="Arial" panose="020B0604020202020204" pitchFamily="34" charset="0"/>
              </a:rPr>
              <a:t>. Infect. 2003</a:t>
            </a:r>
            <a:endParaRPr lang="nl-NL" altLang="en-US" sz="1050" dirty="0">
              <a:latin typeface="Arial" panose="020B0604020202020204" pitchFamily="34" charset="0"/>
            </a:endParaRPr>
          </a:p>
        </p:txBody>
      </p:sp>
    </p:spTree>
    <p:extLst>
      <p:ext uri="{BB962C8B-B14F-4D97-AF65-F5344CB8AC3E}">
        <p14:creationId xmlns:p14="http://schemas.microsoft.com/office/powerpoint/2010/main" val="25779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8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FC7AD53-2645-0649-8F9D-57418BBF0DC0}"/>
              </a:ext>
            </a:extLst>
          </p:cNvPr>
          <p:cNvSpPr>
            <a:spLocks noGrp="1"/>
          </p:cNvSpPr>
          <p:nvPr>
            <p:ph type="title"/>
          </p:nvPr>
        </p:nvSpPr>
        <p:spPr>
          <a:xfrm>
            <a:off x="0" y="1014113"/>
            <a:ext cx="4455414" cy="1172004"/>
          </a:xfrm>
        </p:spPr>
        <p:txBody>
          <a:bodyPr>
            <a:normAutofit fontScale="90000"/>
          </a:bodyPr>
          <a:lstStyle/>
          <a:p>
            <a:pPr algn="ctr"/>
            <a:r>
              <a:rPr lang="en-US" altLang="en-US" sz="1800" dirty="0">
                <a:ea typeface="ＭＳ Ｐゴシック" panose="020B0600070205080204" pitchFamily="34" charset="-128"/>
              </a:rPr>
              <a:t>Strains within the LGV clade are considerably less diverse than those in the trachoma lineage</a:t>
            </a:r>
            <a:br>
              <a:rPr lang="en-US" altLang="en-US" sz="1800" dirty="0">
                <a:ea typeface="ＭＳ Ｐゴシック" panose="020B0600070205080204" pitchFamily="34" charset="-128"/>
              </a:rPr>
            </a:br>
            <a:br>
              <a:rPr lang="en-US" altLang="en-US" sz="1800" dirty="0">
                <a:ea typeface="ＭＳ Ｐゴシック" panose="020B0600070205080204" pitchFamily="34" charset="-128"/>
              </a:rPr>
            </a:br>
            <a:r>
              <a:rPr lang="en-US" altLang="en-US" sz="1800" dirty="0">
                <a:ea typeface="ＭＳ Ｐゴシック" panose="020B0600070205080204" pitchFamily="34" charset="-128"/>
              </a:rPr>
              <a:t>The </a:t>
            </a:r>
            <a:r>
              <a:rPr lang="en-US" altLang="en-US" sz="1800" dirty="0"/>
              <a:t>L2b epidemic is a clonal outbreak that has spread rapidly throughout the world</a:t>
            </a:r>
            <a:r>
              <a:rPr lang="en-US" altLang="en-US" sz="1800" dirty="0">
                <a:ea typeface="ＭＳ Ｐゴシック" panose="020B0600070205080204" pitchFamily="34" charset="-128"/>
              </a:rPr>
              <a:t> </a:t>
            </a:r>
          </a:p>
        </p:txBody>
      </p:sp>
      <p:pic>
        <p:nvPicPr>
          <p:cNvPr id="8" name="Picture 2">
            <a:extLst>
              <a:ext uri="{FF2B5EF4-FFF2-40B4-BE49-F238E27FC236}">
                <a16:creationId xmlns:a16="http://schemas.microsoft.com/office/drawing/2014/main" id="{165C1560-0397-4649-8CFC-BA27192B83AD}"/>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4552284" y="1581961"/>
            <a:ext cx="3986973" cy="386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a:extLst>
              <a:ext uri="{FF2B5EF4-FFF2-40B4-BE49-F238E27FC236}">
                <a16:creationId xmlns:a16="http://schemas.microsoft.com/office/drawing/2014/main" id="{43B9A1DE-7436-024E-8860-18EE9FFFD081}"/>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13020" y="2255564"/>
            <a:ext cx="3784076" cy="3263504"/>
          </a:xfrm>
        </p:spPr>
      </p:pic>
      <p:sp>
        <p:nvSpPr>
          <p:cNvPr id="23555" name="TextBox 7">
            <a:extLst>
              <a:ext uri="{FF2B5EF4-FFF2-40B4-BE49-F238E27FC236}">
                <a16:creationId xmlns:a16="http://schemas.microsoft.com/office/drawing/2014/main" id="{B914143A-C959-BF43-A133-9074F9F884E7}"/>
              </a:ext>
            </a:extLst>
          </p:cNvPr>
          <p:cNvSpPr txBox="1">
            <a:spLocks noChangeArrowheads="1"/>
          </p:cNvSpPr>
          <p:nvPr/>
        </p:nvSpPr>
        <p:spPr bwMode="auto">
          <a:xfrm>
            <a:off x="1549908" y="5585788"/>
            <a:ext cx="2647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44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44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44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4400">
                <a:solidFill>
                  <a:schemeClr val="bg1"/>
                </a:solidFill>
                <a:latin typeface="Verdana" panose="020B060403050404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4400">
                <a:solidFill>
                  <a:schemeClr val="bg1"/>
                </a:solidFill>
                <a:latin typeface="Verdana" panose="020B060403050404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4400">
                <a:solidFill>
                  <a:schemeClr val="bg1"/>
                </a:solidFill>
                <a:latin typeface="Verdana" panose="020B060403050404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4400">
                <a:solidFill>
                  <a:schemeClr val="bg1"/>
                </a:solidFill>
                <a:latin typeface="Verdana" panose="020B060403050404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4400">
                <a:solidFill>
                  <a:schemeClr val="bg1"/>
                </a:solidFill>
                <a:latin typeface="Verdana" panose="020B0604030504040204" pitchFamily="34" charset="0"/>
                <a:ea typeface="ＭＳ Ｐゴシック" panose="020B0600070205080204" pitchFamily="34" charset="-128"/>
              </a:defRPr>
            </a:lvl9pPr>
          </a:lstStyle>
          <a:p>
            <a:pPr algn="r" eaLnBrk="1" hangingPunct="1"/>
            <a:r>
              <a:rPr lang="en-US" altLang="en-US" sz="1200" dirty="0">
                <a:solidFill>
                  <a:schemeClr val="tx1"/>
                </a:solidFill>
              </a:rPr>
              <a:t>Harris, Nat Genet 2012</a:t>
            </a:r>
            <a:endParaRPr lang="en-US" altLang="en-US" sz="1500" dirty="0">
              <a:solidFill>
                <a:schemeClr val="tx1"/>
              </a:solidFill>
            </a:endParaRPr>
          </a:p>
        </p:txBody>
      </p:sp>
      <p:sp>
        <p:nvSpPr>
          <p:cNvPr id="9" name="Text Box 4">
            <a:extLst>
              <a:ext uri="{FF2B5EF4-FFF2-40B4-BE49-F238E27FC236}">
                <a16:creationId xmlns:a16="http://schemas.microsoft.com/office/drawing/2014/main" id="{D5EBF601-F517-434E-B804-42599359FFFF}"/>
              </a:ext>
            </a:extLst>
          </p:cNvPr>
          <p:cNvSpPr txBox="1">
            <a:spLocks noChangeArrowheads="1"/>
          </p:cNvSpPr>
          <p:nvPr/>
        </p:nvSpPr>
        <p:spPr bwMode="auto">
          <a:xfrm>
            <a:off x="5390961" y="5582306"/>
            <a:ext cx="3428428" cy="2468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1544" tIns="30772" rIns="61544" bIns="30772">
            <a:spAutoFit/>
          </a:bodyPr>
          <a:lstStyle/>
          <a:p>
            <a:pPr algn="r">
              <a:defRPr/>
            </a:pPr>
            <a:r>
              <a:rPr lang="en-US" sz="1200" dirty="0" err="1">
                <a:latin typeface="Verdana" charset="0"/>
                <a:ea typeface="ＭＳ Ｐゴシック" charset="0"/>
                <a:cs typeface="ＭＳ Ｐゴシック" charset="0"/>
              </a:rPr>
              <a:t>Bom</a:t>
            </a:r>
            <a:r>
              <a:rPr lang="en-US" sz="1200" dirty="0">
                <a:latin typeface="Verdana" charset="0"/>
                <a:ea typeface="ＭＳ Ｐゴシック" charset="0"/>
                <a:cs typeface="ＭＳ Ｐゴシック" charset="0"/>
              </a:rPr>
              <a:t> RJM </a:t>
            </a:r>
            <a:r>
              <a:rPr lang="en-US" sz="1200" dirty="0" err="1">
                <a:latin typeface="Verdana" charset="0"/>
                <a:ea typeface="ＭＳ Ｐゴシック" charset="0"/>
                <a:cs typeface="ＭＳ Ｐゴシック" charset="0"/>
              </a:rPr>
              <a:t>PLoS</a:t>
            </a:r>
            <a:r>
              <a:rPr lang="en-US" sz="1200" dirty="0">
                <a:latin typeface="Verdana" charset="0"/>
                <a:ea typeface="ＭＳ Ｐゴシック" charset="0"/>
                <a:cs typeface="ＭＳ Ｐゴシック" charset="0"/>
              </a:rPr>
              <a:t> ONE 2013</a:t>
            </a:r>
          </a:p>
        </p:txBody>
      </p:sp>
      <p:sp>
        <p:nvSpPr>
          <p:cNvPr id="10" name="Rectangle 3">
            <a:extLst>
              <a:ext uri="{FF2B5EF4-FFF2-40B4-BE49-F238E27FC236}">
                <a16:creationId xmlns:a16="http://schemas.microsoft.com/office/drawing/2014/main" id="{CF4F7FDE-7E60-8B4D-BDFF-D07CC9D2F33C}"/>
              </a:ext>
            </a:extLst>
          </p:cNvPr>
          <p:cNvSpPr txBox="1">
            <a:spLocks noChangeArrowheads="1"/>
          </p:cNvSpPr>
          <p:nvPr/>
        </p:nvSpPr>
        <p:spPr>
          <a:xfrm>
            <a:off x="4510851" y="1014114"/>
            <a:ext cx="4536995" cy="567848"/>
          </a:xfrm>
          <a:prstGeom prst="rect">
            <a:avLst/>
          </a:prstGeom>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en-US" sz="1800" dirty="0">
                <a:latin typeface="+mj-lt"/>
                <a:ea typeface="ＭＳ Ｐゴシック" panose="020B0600070205080204" pitchFamily="34" charset="-128"/>
                <a:cs typeface="ＭＳ Ｐゴシック" panose="020B0600070205080204" pitchFamily="34" charset="-128"/>
              </a:rPr>
              <a:t>Distinct </a:t>
            </a:r>
            <a:r>
              <a:rPr lang="en-US" altLang="en-US" sz="1800" i="1" dirty="0">
                <a:latin typeface="+mj-lt"/>
                <a:ea typeface="ＭＳ Ｐゴシック" panose="020B0600070205080204" pitchFamily="34" charset="-128"/>
                <a:cs typeface="ＭＳ Ｐゴシック" panose="020B0600070205080204" pitchFamily="34" charset="-128"/>
              </a:rPr>
              <a:t>Chlamydia trachomatis </a:t>
            </a:r>
            <a:r>
              <a:rPr lang="en-US" altLang="en-US" sz="1800" dirty="0">
                <a:latin typeface="+mj-lt"/>
                <a:ea typeface="ＭＳ Ｐゴシック" panose="020B0600070205080204" pitchFamily="34" charset="-128"/>
                <a:cs typeface="ＭＳ Ｐゴシック" panose="020B0600070205080204" pitchFamily="34" charset="-128"/>
              </a:rPr>
              <a:t>strains circulate among MSM and heterosexuals</a:t>
            </a:r>
          </a:p>
        </p:txBody>
      </p:sp>
    </p:spTree>
    <p:extLst>
      <p:ext uri="{BB962C8B-B14F-4D97-AF65-F5344CB8AC3E}">
        <p14:creationId xmlns:p14="http://schemas.microsoft.com/office/powerpoint/2010/main" val="2833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22667" y="987053"/>
            <a:ext cx="8132552"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9120" tIns="34020" rIns="69120" bIns="3402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algn="ctr">
              <a:buClr>
                <a:srgbClr val="FFFF66"/>
              </a:buClr>
              <a:buSzPct val="100000"/>
              <a:buFont typeface="Verdana" charset="0"/>
              <a:buNone/>
            </a:pPr>
            <a:r>
              <a:rPr lang="en-US" altLang="en-US" sz="2700" i="1" dirty="0">
                <a:solidFill>
                  <a:schemeClr val="tx1"/>
                </a:solidFill>
                <a:latin typeface="Calibri Regular" charset="0"/>
              </a:rPr>
              <a:t>Chlamydia trachomatis </a:t>
            </a:r>
            <a:r>
              <a:rPr lang="en-US" altLang="en-US" sz="2700" dirty="0">
                <a:solidFill>
                  <a:schemeClr val="tx1"/>
                </a:solidFill>
                <a:latin typeface="Calibri Regular" charset="0"/>
              </a:rPr>
              <a:t>clades and associated diseases</a:t>
            </a:r>
          </a:p>
        </p:txBody>
      </p:sp>
      <p:sp>
        <p:nvSpPr>
          <p:cNvPr id="7172" name="Text Box 2"/>
          <p:cNvSpPr txBox="1">
            <a:spLocks noChangeArrowheads="1"/>
          </p:cNvSpPr>
          <p:nvPr/>
        </p:nvSpPr>
        <p:spPr bwMode="auto">
          <a:xfrm>
            <a:off x="417787" y="2025255"/>
            <a:ext cx="4461641" cy="351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9120" tIns="34020" rIns="69120" bIns="34020"/>
          <a:lstStyle>
            <a:lvl1pPr marL="346075" indent="-346075"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1pPr>
            <a:lvl2pPr marL="742950" indent="-28575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2pPr>
            <a:lvl3pPr marL="11430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3pPr>
            <a:lvl4pPr marL="16002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4pPr>
            <a:lvl5pPr marL="20574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9pPr>
          </a:lstStyle>
          <a:p>
            <a:pPr>
              <a:spcBef>
                <a:spcPts val="375"/>
              </a:spcBef>
              <a:buClr>
                <a:srgbClr val="FFFFFF"/>
              </a:buClr>
              <a:buSzPct val="100000"/>
              <a:buFont typeface="Arial Black" charset="0"/>
              <a:buChar char="•"/>
            </a:pPr>
            <a:r>
              <a:rPr lang="en-US" altLang="en-US" sz="2000" b="1" dirty="0">
                <a:solidFill>
                  <a:schemeClr val="tx1"/>
                </a:solidFill>
                <a:latin typeface="Arial Black" charset="0"/>
              </a:rPr>
              <a:t>LGV</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C. trachomatis L1, L2, L3   (LGV </a:t>
            </a:r>
            <a:r>
              <a:rPr lang="en-US" altLang="en-US" sz="2000" dirty="0" err="1">
                <a:solidFill>
                  <a:schemeClr val="tx1"/>
                </a:solidFill>
                <a:latin typeface="Calibri Regular" charset="0"/>
              </a:rPr>
              <a:t>genovar</a:t>
            </a:r>
            <a:r>
              <a:rPr lang="en-US" altLang="en-US" sz="2000" dirty="0">
                <a:solidFill>
                  <a:schemeClr val="tx1"/>
                </a:solidFill>
                <a:latin typeface="Calibri Regular" charset="0"/>
              </a:rPr>
              <a:t>)</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invasive </a:t>
            </a:r>
          </a:p>
          <a:p>
            <a:pPr lvl="1">
              <a:spcBef>
                <a:spcPts val="375"/>
              </a:spcBef>
              <a:buClr>
                <a:srgbClr val="FFFFFF"/>
              </a:buClr>
              <a:buSzPct val="100000"/>
              <a:buFont typeface="Verdana" charset="0"/>
              <a:buChar char="•"/>
            </a:pPr>
            <a:r>
              <a:rPr lang="en-US" altLang="en-US" sz="1600" dirty="0">
                <a:solidFill>
                  <a:schemeClr val="tx1"/>
                </a:solidFill>
                <a:latin typeface="Calibri Regular" charset="0"/>
              </a:rPr>
              <a:t>connective tissue/lymphatics</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severe inflammation</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usually symptomatic</a:t>
            </a:r>
          </a:p>
          <a:p>
            <a:pPr>
              <a:spcBef>
                <a:spcPts val="375"/>
              </a:spcBef>
              <a:buClr>
                <a:srgbClr val="FFFFFF"/>
              </a:buClr>
              <a:buSzPct val="100000"/>
            </a:pPr>
            <a:endParaRPr lang="nl-NL" altLang="en-US" sz="2000" dirty="0">
              <a:solidFill>
                <a:schemeClr val="tx1"/>
              </a:solidFill>
              <a:latin typeface="Calibri Regular" charset="0"/>
            </a:endParaRPr>
          </a:p>
          <a:p>
            <a:pPr>
              <a:spcBef>
                <a:spcPts val="375"/>
              </a:spcBef>
              <a:buClr>
                <a:srgbClr val="FFFFFF"/>
              </a:buClr>
              <a:buSzPct val="100000"/>
            </a:pPr>
            <a:endParaRPr lang="nl-NL" altLang="en-US" sz="2000" dirty="0">
              <a:solidFill>
                <a:schemeClr val="tx1"/>
              </a:solidFill>
              <a:latin typeface="Calibri Regular" charset="0"/>
            </a:endParaRPr>
          </a:p>
        </p:txBody>
      </p:sp>
      <p:sp>
        <p:nvSpPr>
          <p:cNvPr id="7173" name="Text Box 3"/>
          <p:cNvSpPr txBox="1">
            <a:spLocks noChangeArrowheads="1"/>
          </p:cNvSpPr>
          <p:nvPr/>
        </p:nvSpPr>
        <p:spPr bwMode="auto">
          <a:xfrm>
            <a:off x="4776952" y="2025255"/>
            <a:ext cx="4311869"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9120" tIns="34020" rIns="69120" bIns="34020"/>
          <a:lstStyle>
            <a:lvl1pPr marL="346075" indent="-346075"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1pPr>
            <a:lvl2pPr marL="742950" indent="-28575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2pPr>
            <a:lvl3pPr marL="11430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3pPr>
            <a:lvl4pPr marL="16002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4pPr>
            <a:lvl5pPr marL="20574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9pPr>
          </a:lstStyle>
          <a:p>
            <a:pPr>
              <a:spcBef>
                <a:spcPts val="375"/>
              </a:spcBef>
              <a:buClr>
                <a:srgbClr val="FFFFFF"/>
              </a:buClr>
              <a:buSzPct val="100000"/>
              <a:buFont typeface="Arial Black" charset="0"/>
              <a:buChar char="•"/>
            </a:pPr>
            <a:r>
              <a:rPr lang="en-US" altLang="en-US" sz="2000" b="1" dirty="0">
                <a:solidFill>
                  <a:schemeClr val="tx1"/>
                </a:solidFill>
                <a:latin typeface="Arial Black" charset="0"/>
              </a:rPr>
              <a:t>Urogenital chlamydia</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C. trachomatis D-K (trachoma </a:t>
            </a:r>
            <a:r>
              <a:rPr lang="en-US" altLang="en-US" sz="2000" dirty="0" err="1">
                <a:solidFill>
                  <a:schemeClr val="tx1"/>
                </a:solidFill>
                <a:latin typeface="Calibri Regular" charset="0"/>
              </a:rPr>
              <a:t>genovar</a:t>
            </a:r>
            <a:r>
              <a:rPr lang="en-US" altLang="en-US" sz="2000" dirty="0">
                <a:solidFill>
                  <a:schemeClr val="tx1"/>
                </a:solidFill>
                <a:latin typeface="Calibri Regular" charset="0"/>
              </a:rPr>
              <a:t>)</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non-invasive</a:t>
            </a:r>
          </a:p>
          <a:p>
            <a:pPr lvl="1">
              <a:spcBef>
                <a:spcPts val="375"/>
              </a:spcBef>
              <a:buClr>
                <a:srgbClr val="FFFFFF"/>
              </a:buClr>
              <a:buSzPct val="100000"/>
              <a:buFont typeface="Verdana" charset="0"/>
              <a:buChar char="•"/>
            </a:pPr>
            <a:r>
              <a:rPr lang="en-US" altLang="en-US" sz="1600" dirty="0">
                <a:solidFill>
                  <a:schemeClr val="tx1"/>
                </a:solidFill>
                <a:latin typeface="Calibri Regular" charset="0"/>
              </a:rPr>
              <a:t>mucosal tissue</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mild inflammation</a:t>
            </a:r>
          </a:p>
          <a:p>
            <a:pPr>
              <a:spcBef>
                <a:spcPts val="375"/>
              </a:spcBef>
              <a:buClr>
                <a:srgbClr val="FFFFFF"/>
              </a:buClr>
              <a:buSzPct val="100000"/>
            </a:pPr>
            <a:endParaRPr lang="en-US" altLang="en-US" sz="2000" dirty="0">
              <a:solidFill>
                <a:schemeClr val="tx1"/>
              </a:solidFill>
              <a:latin typeface="Calibri Regular" charset="0"/>
            </a:endParaRPr>
          </a:p>
          <a:p>
            <a:pPr>
              <a:spcBef>
                <a:spcPts val="375"/>
              </a:spcBef>
              <a:buClr>
                <a:srgbClr val="FFFFFF"/>
              </a:buClr>
              <a:buSzPct val="100000"/>
              <a:buFont typeface="Verdana" charset="0"/>
              <a:buChar char="•"/>
            </a:pPr>
            <a:r>
              <a:rPr lang="en-US" altLang="en-US" sz="2000" dirty="0">
                <a:solidFill>
                  <a:schemeClr val="tx1"/>
                </a:solidFill>
                <a:latin typeface="Calibri Regular" charset="0"/>
              </a:rPr>
              <a:t>usually asymptomatic</a:t>
            </a:r>
          </a:p>
        </p:txBody>
      </p:sp>
      <p:sp>
        <p:nvSpPr>
          <p:cNvPr id="2" name="TextBox 1"/>
          <p:cNvSpPr txBox="1">
            <a:spLocks noChangeArrowheads="1"/>
          </p:cNvSpPr>
          <p:nvPr/>
        </p:nvSpPr>
        <p:spPr bwMode="auto">
          <a:xfrm>
            <a:off x="2105924" y="6096680"/>
            <a:ext cx="48269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bg1"/>
                </a:solidFill>
                <a:latin typeface="Verdana" charset="0"/>
                <a:ea typeface="ＭＳ Ｐゴシック" charset="0"/>
                <a:cs typeface="ＭＳ Ｐゴシック" charset="0"/>
              </a:defRPr>
            </a:lvl1pPr>
            <a:lvl2pPr marL="742950" indent="-285750" eaLnBrk="0" hangingPunct="0">
              <a:defRPr sz="4400">
                <a:solidFill>
                  <a:schemeClr val="bg1"/>
                </a:solidFill>
                <a:latin typeface="Verdana" charset="0"/>
                <a:ea typeface="ＭＳ Ｐゴシック" charset="0"/>
              </a:defRPr>
            </a:lvl2pPr>
            <a:lvl3pPr marL="1143000" indent="-228600" eaLnBrk="0" hangingPunct="0">
              <a:defRPr sz="4400">
                <a:solidFill>
                  <a:schemeClr val="bg1"/>
                </a:solidFill>
                <a:latin typeface="Verdana" charset="0"/>
                <a:ea typeface="ＭＳ Ｐゴシック" charset="0"/>
              </a:defRPr>
            </a:lvl3pPr>
            <a:lvl4pPr marL="1600200" indent="-228600" eaLnBrk="0" hangingPunct="0">
              <a:defRPr sz="4400">
                <a:solidFill>
                  <a:schemeClr val="bg1"/>
                </a:solidFill>
                <a:latin typeface="Verdana" charset="0"/>
                <a:ea typeface="ＭＳ Ｐゴシック" charset="0"/>
              </a:defRPr>
            </a:lvl4pPr>
            <a:lvl5pPr marL="2057400" indent="-228600" eaLnBrk="0" hangingPunct="0">
              <a:defRPr sz="4400">
                <a:solidFill>
                  <a:schemeClr val="bg1"/>
                </a:solidFill>
                <a:latin typeface="Verdana" charset="0"/>
                <a:ea typeface="ＭＳ Ｐゴシック" charset="0"/>
              </a:defRPr>
            </a:lvl5pPr>
            <a:lvl6pPr marL="2514600" indent="-228600" defTabSz="449263" eaLnBrk="0" fontAlgn="base" hangingPunct="0">
              <a:spcBef>
                <a:spcPct val="0"/>
              </a:spcBef>
              <a:spcAft>
                <a:spcPct val="0"/>
              </a:spcAft>
              <a:defRPr sz="4400">
                <a:solidFill>
                  <a:schemeClr val="bg1"/>
                </a:solidFill>
                <a:latin typeface="Verdana" charset="0"/>
                <a:ea typeface="ＭＳ Ｐゴシック" charset="0"/>
              </a:defRPr>
            </a:lvl6pPr>
            <a:lvl7pPr marL="2971800" indent="-228600" defTabSz="449263" eaLnBrk="0" fontAlgn="base" hangingPunct="0">
              <a:spcBef>
                <a:spcPct val="0"/>
              </a:spcBef>
              <a:spcAft>
                <a:spcPct val="0"/>
              </a:spcAft>
              <a:defRPr sz="4400">
                <a:solidFill>
                  <a:schemeClr val="bg1"/>
                </a:solidFill>
                <a:latin typeface="Verdana" charset="0"/>
                <a:ea typeface="ＭＳ Ｐゴシック" charset="0"/>
              </a:defRPr>
            </a:lvl7pPr>
            <a:lvl8pPr marL="3429000" indent="-228600" defTabSz="449263" eaLnBrk="0" fontAlgn="base" hangingPunct="0">
              <a:spcBef>
                <a:spcPct val="0"/>
              </a:spcBef>
              <a:spcAft>
                <a:spcPct val="0"/>
              </a:spcAft>
              <a:defRPr sz="4400">
                <a:solidFill>
                  <a:schemeClr val="bg1"/>
                </a:solidFill>
                <a:latin typeface="Verdana" charset="0"/>
                <a:ea typeface="ＭＳ Ｐゴシック" charset="0"/>
              </a:defRPr>
            </a:lvl8pPr>
            <a:lvl9pPr marL="3886200" indent="-228600" defTabSz="449263" eaLnBrk="0" fontAlgn="base" hangingPunct="0">
              <a:spcBef>
                <a:spcPct val="0"/>
              </a:spcBef>
              <a:spcAft>
                <a:spcPct val="0"/>
              </a:spcAft>
              <a:defRPr sz="4400">
                <a:solidFill>
                  <a:schemeClr val="bg1"/>
                </a:solidFill>
                <a:latin typeface="Verdana" charset="0"/>
                <a:ea typeface="ＭＳ Ｐゴシック" charset="0"/>
              </a:defRPr>
            </a:lvl9pPr>
          </a:lstStyle>
          <a:p>
            <a:pPr eaLnBrk="1" hangingPunct="1">
              <a:defRPr/>
            </a:pPr>
            <a:r>
              <a:rPr lang="en-US" sz="1800" b="1" dirty="0">
                <a:solidFill>
                  <a:schemeClr val="tx1">
                    <a:lumMod val="50000"/>
                    <a:lumOff val="50000"/>
                  </a:schemeClr>
                </a:solidFill>
                <a:latin typeface="Arial Black" charset="0"/>
                <a:ea typeface="Arial Black" charset="0"/>
                <a:cs typeface="Arial Black" charset="0"/>
              </a:rPr>
              <a:t>Ocular trachoma: </a:t>
            </a:r>
            <a:r>
              <a:rPr lang="en-US" sz="1800" b="1" i="1" dirty="0">
                <a:solidFill>
                  <a:schemeClr val="tx1">
                    <a:lumMod val="50000"/>
                    <a:lumOff val="50000"/>
                  </a:schemeClr>
                </a:solidFill>
                <a:latin typeface="Arial Black" charset="0"/>
                <a:ea typeface="Arial Black" charset="0"/>
                <a:cs typeface="Arial Black" charset="0"/>
              </a:rPr>
              <a:t>C. trachomatis </a:t>
            </a:r>
            <a:r>
              <a:rPr lang="en-US" sz="1800" b="1" dirty="0">
                <a:solidFill>
                  <a:schemeClr val="tx1">
                    <a:lumMod val="50000"/>
                    <a:lumOff val="50000"/>
                  </a:schemeClr>
                </a:solidFill>
                <a:latin typeface="Arial Black" charset="0"/>
                <a:ea typeface="Arial Black" charset="0"/>
                <a:cs typeface="Arial Black" charset="0"/>
              </a:rPr>
              <a:t>A-C</a:t>
            </a:r>
          </a:p>
        </p:txBody>
      </p:sp>
    </p:spTree>
    <p:extLst>
      <p:ext uri="{BB962C8B-B14F-4D97-AF65-F5344CB8AC3E}">
        <p14:creationId xmlns:p14="http://schemas.microsoft.com/office/powerpoint/2010/main" val="20406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991468" y="173277"/>
            <a:ext cx="5816203"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9120" tIns="34020" rIns="69120" bIns="3402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algn="ctr">
              <a:buClr>
                <a:srgbClr val="FFFF66"/>
              </a:buClr>
              <a:buSzPct val="100000"/>
              <a:buFont typeface="Verdana" charset="0"/>
              <a:buNone/>
            </a:pPr>
            <a:r>
              <a:rPr lang="en-US" altLang="en-US" sz="4000" dirty="0">
                <a:solidFill>
                  <a:schemeClr val="tx1"/>
                </a:solidFill>
                <a:latin typeface="Calibri Regular" charset="0"/>
              </a:rPr>
              <a:t>LGV stages</a:t>
            </a:r>
          </a:p>
        </p:txBody>
      </p:sp>
      <p:sp>
        <p:nvSpPr>
          <p:cNvPr id="8194" name="Text Box 2"/>
          <p:cNvSpPr txBox="1">
            <a:spLocks noChangeArrowheads="1"/>
          </p:cNvSpPr>
          <p:nvPr/>
        </p:nvSpPr>
        <p:spPr bwMode="auto">
          <a:xfrm>
            <a:off x="227348" y="955464"/>
            <a:ext cx="4569476" cy="426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9120" tIns="34020" rIns="69120" bIns="34020"/>
          <a:lstStyle>
            <a:lvl1pPr marL="346075" indent="-346075"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1pPr>
            <a:lvl2pPr marL="755650" indent="-290513"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2pPr>
            <a:lvl3pPr marL="11430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3pPr>
            <a:lvl4pPr marL="16002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4pPr>
            <a:lvl5pPr marL="2057400" indent="-228600" eaLnBrk="0" hangingPunct="0">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346075" algn="l"/>
                <a:tab pos="793750" algn="l"/>
                <a:tab pos="1243013"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defRPr sz="4400">
                <a:solidFill>
                  <a:schemeClr val="bg1"/>
                </a:solidFill>
                <a:latin typeface="Verdana" charset="0"/>
                <a:ea typeface="ＭＳ Ｐゴシック" charset="-128"/>
              </a:defRPr>
            </a:lvl9pPr>
          </a:lstStyle>
          <a:p>
            <a:pPr marL="0" indent="0">
              <a:lnSpc>
                <a:spcPct val="90000"/>
              </a:lnSpc>
              <a:spcBef>
                <a:spcPts val="338"/>
              </a:spcBef>
              <a:buClr>
                <a:schemeClr val="tx1"/>
              </a:buClr>
              <a:buSzPct val="100000"/>
            </a:pPr>
            <a:r>
              <a:rPr lang="en-US" altLang="en-US" sz="2800" dirty="0">
                <a:solidFill>
                  <a:schemeClr val="tx1"/>
                </a:solidFill>
                <a:latin typeface="Calibri Regular" charset="0"/>
              </a:rPr>
              <a:t>1</a:t>
            </a:r>
            <a:r>
              <a:rPr lang="en-US" altLang="en-US" sz="2800" baseline="30000" dirty="0">
                <a:solidFill>
                  <a:schemeClr val="tx1"/>
                </a:solidFill>
                <a:latin typeface="Calibri Regular" charset="0"/>
              </a:rPr>
              <a:t>st</a:t>
            </a:r>
            <a:r>
              <a:rPr lang="en-US" altLang="en-US" sz="2800" dirty="0">
                <a:solidFill>
                  <a:schemeClr val="tx1"/>
                </a:solidFill>
                <a:latin typeface="Calibri Regular" charset="0"/>
              </a:rPr>
              <a:t> stage: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small short lived ulcer,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contact site, “</a:t>
            </a:r>
            <a:r>
              <a:rPr lang="en-US" altLang="ja-JP" sz="2000" dirty="0" err="1">
                <a:solidFill>
                  <a:schemeClr val="tx1"/>
                </a:solidFill>
                <a:latin typeface="Calibri Regular" charset="0"/>
              </a:rPr>
              <a:t>porte</a:t>
            </a:r>
            <a:r>
              <a:rPr lang="en-US" altLang="ja-JP" sz="2000" dirty="0">
                <a:solidFill>
                  <a:schemeClr val="tx1"/>
                </a:solidFill>
                <a:latin typeface="Calibri Regular" charset="0"/>
              </a:rPr>
              <a:t> </a:t>
            </a:r>
            <a:r>
              <a:rPr lang="en-US" altLang="ja-JP" sz="2000" dirty="0" err="1">
                <a:solidFill>
                  <a:schemeClr val="tx1"/>
                </a:solidFill>
                <a:latin typeface="Calibri Regular" charset="0"/>
              </a:rPr>
              <a:t>d</a:t>
            </a:r>
            <a:r>
              <a:rPr lang="en-US" altLang="en-US" sz="2000" dirty="0" err="1">
                <a:solidFill>
                  <a:schemeClr val="tx1"/>
                </a:solidFill>
                <a:latin typeface="Calibri Regular" charset="0"/>
              </a:rPr>
              <a:t>’</a:t>
            </a:r>
            <a:r>
              <a:rPr lang="en-US" altLang="ja-JP" sz="2000" dirty="0" err="1">
                <a:solidFill>
                  <a:schemeClr val="tx1"/>
                </a:solidFill>
                <a:latin typeface="Calibri Regular" charset="0"/>
              </a:rPr>
              <a:t>entrée</a:t>
            </a:r>
            <a:r>
              <a:rPr lang="en-US" altLang="en-US" sz="2000" dirty="0">
                <a:solidFill>
                  <a:schemeClr val="tx1"/>
                </a:solidFill>
                <a:latin typeface="Calibri Regular" charset="0"/>
              </a:rPr>
              <a:t>”</a:t>
            </a:r>
          </a:p>
          <a:p>
            <a:pPr marL="257175" indent="-257175">
              <a:lnSpc>
                <a:spcPct val="90000"/>
              </a:lnSpc>
              <a:spcBef>
                <a:spcPts val="338"/>
              </a:spcBef>
              <a:buClr>
                <a:schemeClr val="tx1"/>
              </a:buClr>
              <a:buSzPct val="100000"/>
              <a:buFont typeface="Arial" charset="0"/>
              <a:buChar char="•"/>
            </a:pPr>
            <a:endParaRPr lang="en-US" altLang="en-US" sz="2000" dirty="0">
              <a:solidFill>
                <a:schemeClr val="tx1"/>
              </a:solidFill>
              <a:latin typeface="Calibri Regular" charset="0"/>
            </a:endParaRPr>
          </a:p>
          <a:p>
            <a:pPr marL="0" indent="0">
              <a:lnSpc>
                <a:spcPct val="90000"/>
              </a:lnSpc>
              <a:spcBef>
                <a:spcPts val="338"/>
              </a:spcBef>
              <a:buClr>
                <a:schemeClr val="tx1"/>
              </a:buClr>
              <a:buSzPct val="100000"/>
            </a:pPr>
            <a:r>
              <a:rPr lang="en-US" altLang="en-US" sz="2800" dirty="0">
                <a:solidFill>
                  <a:schemeClr val="tx1"/>
                </a:solidFill>
                <a:latin typeface="Calibri Regular" charset="0"/>
              </a:rPr>
              <a:t>2</a:t>
            </a:r>
            <a:r>
              <a:rPr lang="en-US" altLang="en-US" sz="2800" baseline="30000" dirty="0">
                <a:solidFill>
                  <a:schemeClr val="tx1"/>
                </a:solidFill>
                <a:latin typeface="Calibri Regular" charset="0"/>
              </a:rPr>
              <a:t>nd</a:t>
            </a:r>
            <a:r>
              <a:rPr lang="en-US" altLang="en-US" sz="2800" dirty="0">
                <a:solidFill>
                  <a:schemeClr val="tx1"/>
                </a:solidFill>
                <a:latin typeface="Calibri Regular" charset="0"/>
              </a:rPr>
              <a:t> stage:</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lymphatic dissemination, bubo’s,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painful anal cramps, constipation, discharge</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malaise, fever, muscle/joint pains</a:t>
            </a:r>
          </a:p>
          <a:p>
            <a:pPr marL="257175" indent="-257175">
              <a:lnSpc>
                <a:spcPct val="90000"/>
              </a:lnSpc>
              <a:spcBef>
                <a:spcPts val="338"/>
              </a:spcBef>
              <a:buClr>
                <a:schemeClr val="tx1"/>
              </a:buClr>
              <a:buSzPct val="100000"/>
              <a:buFont typeface="Arial" charset="0"/>
              <a:buChar char="•"/>
            </a:pPr>
            <a:endParaRPr lang="en-US" altLang="en-US" sz="2000" dirty="0">
              <a:solidFill>
                <a:schemeClr val="tx1"/>
              </a:solidFill>
              <a:latin typeface="Calibri Regular" charset="0"/>
            </a:endParaRPr>
          </a:p>
          <a:p>
            <a:pPr marL="0" indent="0">
              <a:lnSpc>
                <a:spcPct val="90000"/>
              </a:lnSpc>
              <a:spcBef>
                <a:spcPts val="338"/>
              </a:spcBef>
              <a:buClr>
                <a:schemeClr val="tx1"/>
              </a:buClr>
              <a:buSzPct val="100000"/>
            </a:pPr>
            <a:r>
              <a:rPr lang="en-US" altLang="en-US" sz="2800" dirty="0">
                <a:solidFill>
                  <a:schemeClr val="tx1"/>
                </a:solidFill>
                <a:latin typeface="Calibri Regular" charset="0"/>
              </a:rPr>
              <a:t>3</a:t>
            </a:r>
            <a:r>
              <a:rPr lang="en-US" altLang="en-US" sz="2800" baseline="30000" dirty="0">
                <a:solidFill>
                  <a:schemeClr val="tx1"/>
                </a:solidFill>
                <a:latin typeface="Calibri Regular" charset="0"/>
              </a:rPr>
              <a:t>rd</a:t>
            </a:r>
            <a:r>
              <a:rPr lang="en-US" altLang="en-US" sz="2800" dirty="0">
                <a:solidFill>
                  <a:schemeClr val="tx1"/>
                </a:solidFill>
                <a:latin typeface="Calibri Regular" charset="0"/>
              </a:rPr>
              <a:t> stage: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irreversible fibrosis,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strictures, fistulas, elephantiasis, </a:t>
            </a:r>
          </a:p>
          <a:p>
            <a:pPr marL="564356" lvl="1" indent="-257175">
              <a:lnSpc>
                <a:spcPct val="90000"/>
              </a:lnSpc>
              <a:spcBef>
                <a:spcPts val="338"/>
              </a:spcBef>
              <a:buClr>
                <a:schemeClr val="tx1"/>
              </a:buClr>
              <a:buSzPct val="100000"/>
              <a:buFont typeface="Arial" charset="0"/>
              <a:buChar char="•"/>
            </a:pPr>
            <a:r>
              <a:rPr lang="en-US" altLang="en-US" sz="2000" dirty="0">
                <a:solidFill>
                  <a:schemeClr val="tx1"/>
                </a:solidFill>
                <a:latin typeface="Calibri Regular" charset="0"/>
              </a:rPr>
              <a:t>anorectal syndrome, </a:t>
            </a:r>
            <a:r>
              <a:rPr lang="en-US" altLang="en-US" sz="2000" dirty="0" err="1">
                <a:solidFill>
                  <a:schemeClr val="tx1"/>
                </a:solidFill>
                <a:latin typeface="Calibri Regular" charset="0"/>
              </a:rPr>
              <a:t>estiomène</a:t>
            </a:r>
            <a:endParaRPr lang="en-US" altLang="en-US" sz="2000" dirty="0">
              <a:solidFill>
                <a:schemeClr val="tx1"/>
              </a:solidFill>
              <a:latin typeface="Calibri Regular" charset="0"/>
            </a:endParaRPr>
          </a:p>
          <a:p>
            <a:pPr lvl="1">
              <a:lnSpc>
                <a:spcPct val="90000"/>
              </a:lnSpc>
              <a:spcBef>
                <a:spcPts val="300"/>
              </a:spcBef>
              <a:buClr>
                <a:srgbClr val="FFFFFF"/>
              </a:buClr>
              <a:buSzPct val="100000"/>
            </a:pPr>
            <a:endParaRPr lang="en-US" altLang="en-US" sz="2000" dirty="0">
              <a:solidFill>
                <a:schemeClr val="tx1"/>
              </a:solidFill>
              <a:latin typeface="Calibri Regular" charset="0"/>
            </a:endParaRPr>
          </a:p>
          <a:p>
            <a:pPr>
              <a:lnSpc>
                <a:spcPct val="90000"/>
              </a:lnSpc>
              <a:spcBef>
                <a:spcPts val="338"/>
              </a:spcBef>
              <a:buClr>
                <a:srgbClr val="FFFFFF"/>
              </a:buClr>
              <a:buSzPct val="100000"/>
              <a:buFont typeface="Verdana" charset="0"/>
              <a:buChar char="•"/>
            </a:pPr>
            <a:r>
              <a:rPr lang="en-US" altLang="en-US" sz="3600" b="1" dirty="0">
                <a:solidFill>
                  <a:schemeClr val="tx1"/>
                </a:solidFill>
                <a:latin typeface="Calibri Regular" charset="0"/>
              </a:rPr>
              <a:t>Asymptomatic stage</a:t>
            </a:r>
          </a:p>
        </p:txBody>
      </p:sp>
      <p:pic>
        <p:nvPicPr>
          <p:cNvPr id="6" name="Picture 2">
            <a:extLst>
              <a:ext uri="{FF2B5EF4-FFF2-40B4-BE49-F238E27FC236}">
                <a16:creationId xmlns:a16="http://schemas.microsoft.com/office/drawing/2014/main" id="{22A458D5-CA09-F94C-BE64-917C320160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96824" y="955464"/>
            <a:ext cx="1901119" cy="142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a:extLst>
              <a:ext uri="{FF2B5EF4-FFF2-40B4-BE49-F238E27FC236}">
                <a16:creationId xmlns:a16="http://schemas.microsoft.com/office/drawing/2014/main" id="{E85CDCF3-E413-A74D-AA66-18435240C67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96823" y="2580214"/>
            <a:ext cx="1743455" cy="15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8" descr="LGV inguinaal Suriname 1.jpg">
            <a:extLst>
              <a:ext uri="{FF2B5EF4-FFF2-40B4-BE49-F238E27FC236}">
                <a16:creationId xmlns:a16="http://schemas.microsoft.com/office/drawing/2014/main" id="{AD37A7A5-0CD7-0542-9A18-AFA76857799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96823" y="4382968"/>
            <a:ext cx="1801809" cy="135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E15E7B2-0E2D-7744-A54E-A30699AC3B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7944" y="4389503"/>
            <a:ext cx="1958042" cy="1350043"/>
          </a:xfrm>
          <a:prstGeom prst="rect">
            <a:avLst/>
          </a:prstGeom>
        </p:spPr>
      </p:pic>
      <p:grpSp>
        <p:nvGrpSpPr>
          <p:cNvPr id="12" name="Group 5">
            <a:extLst>
              <a:ext uri="{FF2B5EF4-FFF2-40B4-BE49-F238E27FC236}">
                <a16:creationId xmlns:a16="http://schemas.microsoft.com/office/drawing/2014/main" id="{64B2413F-8E0F-5943-B7A8-F835E8E208FA}"/>
              </a:ext>
            </a:extLst>
          </p:cNvPr>
          <p:cNvGrpSpPr>
            <a:grpSpLocks/>
          </p:cNvGrpSpPr>
          <p:nvPr/>
        </p:nvGrpSpPr>
        <p:grpSpPr bwMode="auto">
          <a:xfrm>
            <a:off x="6697943" y="2580214"/>
            <a:ext cx="2284215" cy="1587184"/>
            <a:chOff x="664" y="2659"/>
            <a:chExt cx="2276" cy="1530"/>
          </a:xfrm>
        </p:grpSpPr>
        <p:grpSp>
          <p:nvGrpSpPr>
            <p:cNvPr id="13" name="Group 6">
              <a:extLst>
                <a:ext uri="{FF2B5EF4-FFF2-40B4-BE49-F238E27FC236}">
                  <a16:creationId xmlns:a16="http://schemas.microsoft.com/office/drawing/2014/main" id="{D39A9509-4C31-C54D-8DB0-86D12FC25F15}"/>
                </a:ext>
              </a:extLst>
            </p:cNvPr>
            <p:cNvGrpSpPr>
              <a:grpSpLocks/>
            </p:cNvGrpSpPr>
            <p:nvPr/>
          </p:nvGrpSpPr>
          <p:grpSpPr bwMode="auto">
            <a:xfrm>
              <a:off x="664" y="2659"/>
              <a:ext cx="2260" cy="1492"/>
              <a:chOff x="664" y="2659"/>
              <a:chExt cx="2260" cy="1492"/>
            </a:xfrm>
          </p:grpSpPr>
          <p:grpSp>
            <p:nvGrpSpPr>
              <p:cNvPr id="15" name="Group 7">
                <a:extLst>
                  <a:ext uri="{FF2B5EF4-FFF2-40B4-BE49-F238E27FC236}">
                    <a16:creationId xmlns:a16="http://schemas.microsoft.com/office/drawing/2014/main" id="{6C2E3971-3F9C-F544-853C-F3B6B16A97EB}"/>
                  </a:ext>
                </a:extLst>
              </p:cNvPr>
              <p:cNvGrpSpPr>
                <a:grpSpLocks/>
              </p:cNvGrpSpPr>
              <p:nvPr/>
            </p:nvGrpSpPr>
            <p:grpSpPr bwMode="auto">
              <a:xfrm>
                <a:off x="664" y="2659"/>
                <a:ext cx="2260" cy="1492"/>
                <a:chOff x="664" y="2659"/>
                <a:chExt cx="2260" cy="1492"/>
              </a:xfrm>
            </p:grpSpPr>
            <p:pic>
              <p:nvPicPr>
                <p:cNvPr id="17" name="Picture 8">
                  <a:extLst>
                    <a:ext uri="{FF2B5EF4-FFF2-40B4-BE49-F238E27FC236}">
                      <a16:creationId xmlns:a16="http://schemas.microsoft.com/office/drawing/2014/main" id="{2427F6AC-9159-DE45-8CF6-62E196728CA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4" y="2659"/>
                  <a:ext cx="2261" cy="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 name="Text Box 9">
                  <a:extLst>
                    <a:ext uri="{FF2B5EF4-FFF2-40B4-BE49-F238E27FC236}">
                      <a16:creationId xmlns:a16="http://schemas.microsoft.com/office/drawing/2014/main" id="{FF76323E-BE5B-C04B-B77E-2147E6D928DC}"/>
                    </a:ext>
                  </a:extLst>
                </p:cNvPr>
                <p:cNvSpPr txBox="1">
                  <a:spLocks noChangeArrowheads="1"/>
                </p:cNvSpPr>
                <p:nvPr/>
              </p:nvSpPr>
              <p:spPr bwMode="auto">
                <a:xfrm>
                  <a:off x="664" y="2659"/>
                  <a:ext cx="2261" cy="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4400">
                      <a:solidFill>
                        <a:schemeClr val="bg1"/>
                      </a:solidFill>
                      <a:latin typeface="Verdana" charset="0"/>
                      <a:ea typeface="ＭＳ Ｐゴシック" charset="-128"/>
                    </a:defRPr>
                  </a:lvl1pPr>
                  <a:lvl2pPr marL="742950" indent="-285750" eaLnBrk="0" hangingPunct="0">
                    <a:defRPr sz="4400">
                      <a:solidFill>
                        <a:schemeClr val="bg1"/>
                      </a:solidFill>
                      <a:latin typeface="Verdana" charset="0"/>
                      <a:ea typeface="ＭＳ Ｐゴシック" charset="-128"/>
                    </a:defRPr>
                  </a:lvl2pPr>
                  <a:lvl3pPr marL="1143000" indent="-228600" eaLnBrk="0" hangingPunct="0">
                    <a:defRPr sz="4400">
                      <a:solidFill>
                        <a:schemeClr val="bg1"/>
                      </a:solidFill>
                      <a:latin typeface="Verdana" charset="0"/>
                      <a:ea typeface="ＭＳ Ｐゴシック" charset="-128"/>
                    </a:defRPr>
                  </a:lvl3pPr>
                  <a:lvl4pPr marL="1600200" indent="-228600" eaLnBrk="0" hangingPunct="0">
                    <a:defRPr sz="4400">
                      <a:solidFill>
                        <a:schemeClr val="bg1"/>
                      </a:solidFill>
                      <a:latin typeface="Verdana" charset="0"/>
                      <a:ea typeface="ＭＳ Ｐゴシック" charset="-128"/>
                    </a:defRPr>
                  </a:lvl4pPr>
                  <a:lvl5pPr marL="2057400" indent="-228600" eaLnBrk="0" hangingPunct="0">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defRPr sz="4400">
                      <a:solidFill>
                        <a:schemeClr val="bg1"/>
                      </a:solidFill>
                      <a:latin typeface="Verdana" charset="0"/>
                      <a:ea typeface="ＭＳ Ｐゴシック" charset="-128"/>
                    </a:defRPr>
                  </a:lvl9pPr>
                </a:lstStyle>
                <a:p>
                  <a:pPr>
                    <a:buClr>
                      <a:srgbClr val="000000"/>
                    </a:buClr>
                    <a:buSzPct val="100000"/>
                    <a:buFont typeface="Verdana" charset="0"/>
                    <a:buNone/>
                  </a:pPr>
                  <a:endParaRPr lang="it-IT" altLang="en-US" sz="3300" dirty="0">
                    <a:latin typeface="Calibri Regular" charset="0"/>
                  </a:endParaRPr>
                </a:p>
              </p:txBody>
            </p:sp>
          </p:grpSp>
          <p:cxnSp>
            <p:nvCxnSpPr>
              <p:cNvPr id="16" name="AutoShape 10">
                <a:extLst>
                  <a:ext uri="{FF2B5EF4-FFF2-40B4-BE49-F238E27FC236}">
                    <a16:creationId xmlns:a16="http://schemas.microsoft.com/office/drawing/2014/main" id="{EAC4C503-64BF-3846-A745-487509E3A404}"/>
                  </a:ext>
                </a:extLst>
              </p:cNvPr>
              <p:cNvCxnSpPr>
                <a:cxnSpLocks noChangeShapeType="1"/>
              </p:cNvCxnSpPr>
              <p:nvPr/>
            </p:nvCxnSpPr>
            <p:spPr bwMode="auto">
              <a:xfrm>
                <a:off x="1874" y="3657"/>
                <a:ext cx="136" cy="105"/>
              </a:xfrm>
              <a:prstGeom prst="straightConnector1">
                <a:avLst/>
              </a:prstGeom>
              <a:noFill/>
              <a:ln w="1908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grpSp>
        <p:sp>
          <p:nvSpPr>
            <p:cNvPr id="14" name="Rectangle 11">
              <a:extLst>
                <a:ext uri="{FF2B5EF4-FFF2-40B4-BE49-F238E27FC236}">
                  <a16:creationId xmlns:a16="http://schemas.microsoft.com/office/drawing/2014/main" id="{7C4162E6-F257-5E48-9DB0-1D6EECB67A65}"/>
                </a:ext>
              </a:extLst>
            </p:cNvPr>
            <p:cNvSpPr>
              <a:spLocks noChangeArrowheads="1"/>
            </p:cNvSpPr>
            <p:nvPr/>
          </p:nvSpPr>
          <p:spPr bwMode="auto">
            <a:xfrm>
              <a:off x="2615" y="3975"/>
              <a:ext cx="3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Verdana" charset="0"/>
                  <a:ea typeface="ＭＳ Ｐゴシック" charset="-128"/>
                </a:defRPr>
              </a:lvl9pPr>
            </a:lstStyle>
            <a:p>
              <a:pPr eaLnBrk="1" hangingPunct="1">
                <a:buClr>
                  <a:srgbClr val="FFFFFF"/>
                </a:buClr>
                <a:buSzPct val="100000"/>
                <a:buFont typeface="Arial" charset="0"/>
                <a:buNone/>
              </a:pPr>
              <a:r>
                <a:rPr lang="en-US" altLang="en-US" sz="750" dirty="0">
                  <a:solidFill>
                    <a:srgbClr val="FFFFFF"/>
                  </a:solidFill>
                  <a:latin typeface="Calibri Regular" charset="0"/>
                </a:rPr>
                <a:t>CDC</a:t>
              </a:r>
            </a:p>
          </p:txBody>
        </p:sp>
      </p:grpSp>
    </p:spTree>
    <p:extLst>
      <p:ext uri="{BB962C8B-B14F-4D97-AF65-F5344CB8AC3E}">
        <p14:creationId xmlns:p14="http://schemas.microsoft.com/office/powerpoint/2010/main" val="3798680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16632"/>
            <a:ext cx="7886700" cy="994172"/>
          </a:xfrm>
        </p:spPr>
        <p:txBody>
          <a:bodyPr/>
          <a:lstStyle/>
          <a:p>
            <a:r>
              <a:rPr lang="en-US" dirty="0"/>
              <a:t>LGV: Asymptomatic </a:t>
            </a:r>
            <a:r>
              <a:rPr lang="en-US" dirty="0" err="1"/>
              <a:t>proctitis</a:t>
            </a:r>
            <a:endParaRPr lang="en-US" dirty="0"/>
          </a:p>
        </p:txBody>
      </p:sp>
      <p:sp>
        <p:nvSpPr>
          <p:cNvPr id="3" name="Content Placeholder 2"/>
          <p:cNvSpPr>
            <a:spLocks noGrp="1"/>
          </p:cNvSpPr>
          <p:nvPr>
            <p:ph idx="1"/>
          </p:nvPr>
        </p:nvSpPr>
        <p:spPr>
          <a:xfrm>
            <a:off x="628650" y="1218351"/>
            <a:ext cx="7886700" cy="5368565"/>
          </a:xfrm>
        </p:spPr>
        <p:txBody>
          <a:bodyPr>
            <a:normAutofit fontScale="77500" lnSpcReduction="20000"/>
          </a:bodyPr>
          <a:lstStyle/>
          <a:p>
            <a:r>
              <a:rPr lang="en-US" dirty="0"/>
              <a:t>For long, there was the false assumption that LGV infections were symptomatic in the majority of cases.</a:t>
            </a:r>
            <a:r>
              <a:rPr lang="en-US" baseline="30000" dirty="0"/>
              <a:t>1</a:t>
            </a:r>
          </a:p>
          <a:p>
            <a:endParaRPr lang="en-US" dirty="0"/>
          </a:p>
          <a:p>
            <a:r>
              <a:rPr lang="en-US" dirty="0"/>
              <a:t>In Amsterdam about a quarter of the anorectal LGV cases did not present with symptoms when screened systematically.</a:t>
            </a:r>
            <a:r>
              <a:rPr lang="en-US" baseline="30000" dirty="0"/>
              <a:t>2,3</a:t>
            </a:r>
          </a:p>
          <a:p>
            <a:endParaRPr lang="en-US" dirty="0"/>
          </a:p>
          <a:p>
            <a:r>
              <a:rPr lang="en-US" dirty="0"/>
              <a:t>Confirmed in a prospective study performed in the UK: 27% asymptomatic LGV cases in a large nationwide cohort.</a:t>
            </a:r>
            <a:r>
              <a:rPr lang="en-US" baseline="30000" dirty="0"/>
              <a:t>4</a:t>
            </a:r>
          </a:p>
          <a:p>
            <a:pPr lvl="1"/>
            <a:r>
              <a:rPr lang="en-US" dirty="0"/>
              <a:t>CDC 2015, BASHH 2013 guidelines do not recommend screening of asymptomatic MSM.</a:t>
            </a:r>
            <a:r>
              <a:rPr lang="en-US" baseline="30000" dirty="0"/>
              <a:t>5,6</a:t>
            </a:r>
            <a:endParaRPr lang="en-US" dirty="0"/>
          </a:p>
          <a:p>
            <a:pPr lvl="1"/>
            <a:r>
              <a:rPr lang="en-US" dirty="0"/>
              <a:t>IUSTI 2013 guideline and Public Health England recommend asymptomatic screening.</a:t>
            </a:r>
            <a:r>
              <a:rPr lang="en-US" baseline="30000" dirty="0"/>
              <a:t>7</a:t>
            </a:r>
            <a:endParaRPr lang="en-US" dirty="0"/>
          </a:p>
          <a:p>
            <a:pPr lvl="1"/>
            <a:endParaRPr lang="en-US" dirty="0"/>
          </a:p>
          <a:p>
            <a:r>
              <a:rPr lang="en-US" dirty="0"/>
              <a:t>Screening MSM at risk for LGV </a:t>
            </a:r>
            <a:r>
              <a:rPr lang="en-US" dirty="0" err="1"/>
              <a:t>proctitis</a:t>
            </a:r>
            <a:r>
              <a:rPr lang="en-US" dirty="0"/>
              <a:t> seems rational both from the individual patient perspective as from a public health perspective.</a:t>
            </a:r>
          </a:p>
          <a:p>
            <a:endParaRPr lang="en-US" dirty="0"/>
          </a:p>
          <a:p>
            <a:pPr marL="0" indent="0">
              <a:lnSpc>
                <a:spcPct val="120000"/>
              </a:lnSpc>
              <a:buNone/>
            </a:pPr>
            <a:r>
              <a:rPr lang="en-US" sz="1425" dirty="0"/>
              <a:t>1. Ward H: STI 2009; 2. De Vries HJ STD 2008; 3. De </a:t>
            </a:r>
            <a:r>
              <a:rPr lang="en-US" sz="1425" dirty="0" err="1"/>
              <a:t>Vrieze</a:t>
            </a:r>
            <a:r>
              <a:rPr lang="en-US" sz="1425" dirty="0"/>
              <a:t> NH: STI 2013; 4. Saxon C: EID 2016; 5. White J: IJSA 2013; 6. </a:t>
            </a:r>
            <a:r>
              <a:rPr lang="en-US" sz="1425" dirty="0" err="1"/>
              <a:t>Workowski</a:t>
            </a:r>
            <a:r>
              <a:rPr lang="en-US" sz="1425" dirty="0"/>
              <a:t> KA: MMWR 2015; 7. de Vries HJ: J </a:t>
            </a:r>
            <a:r>
              <a:rPr lang="en-US" sz="1425" dirty="0" err="1"/>
              <a:t>Eur</a:t>
            </a:r>
            <a:r>
              <a:rPr lang="en-US" sz="1425" dirty="0"/>
              <a:t> </a:t>
            </a:r>
            <a:r>
              <a:rPr lang="en-US" sz="1425" dirty="0" err="1"/>
              <a:t>Acad</a:t>
            </a:r>
            <a:r>
              <a:rPr lang="en-US" sz="1425" dirty="0"/>
              <a:t> </a:t>
            </a:r>
            <a:r>
              <a:rPr lang="en-US" sz="1425" dirty="0" err="1"/>
              <a:t>Dermatol</a:t>
            </a:r>
            <a:r>
              <a:rPr lang="en-US" sz="1425" dirty="0"/>
              <a:t> </a:t>
            </a:r>
            <a:r>
              <a:rPr lang="en-US" sz="1425" dirty="0" err="1"/>
              <a:t>Venereol</a:t>
            </a:r>
            <a:r>
              <a:rPr lang="en-US" sz="1425" dirty="0"/>
              <a:t> 2015</a:t>
            </a:r>
          </a:p>
        </p:txBody>
      </p:sp>
    </p:spTree>
    <p:extLst>
      <p:ext uri="{BB962C8B-B14F-4D97-AF65-F5344CB8AC3E}">
        <p14:creationId xmlns:p14="http://schemas.microsoft.com/office/powerpoint/2010/main" val="1440490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1561</Words>
  <Application>Microsoft Macintosh PowerPoint</Application>
  <PresentationFormat>On-screen Show (4:3)</PresentationFormat>
  <Paragraphs>201</Paragraphs>
  <Slides>21</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ＭＳ Ｐゴシック</vt:lpstr>
      <vt:lpstr>Arial</vt:lpstr>
      <vt:lpstr>Arial Black</vt:lpstr>
      <vt:lpstr>Calibri</vt:lpstr>
      <vt:lpstr>Calibri Regular</vt:lpstr>
      <vt:lpstr>Corbel</vt:lpstr>
      <vt:lpstr>Monotype Sorts</vt:lpstr>
      <vt:lpstr>Times New Roman</vt:lpstr>
      <vt:lpstr>Verdana</vt:lpstr>
      <vt:lpstr>Office Theme</vt:lpstr>
      <vt:lpstr>Presentatie</vt:lpstr>
      <vt:lpstr>Lymphogranuloma venereum  in men who have sex with men</vt:lpstr>
      <vt:lpstr>Disclosure</vt:lpstr>
      <vt:lpstr>Concluding remarks: LGV remains a serious concern  for the MSM community  </vt:lpstr>
      <vt:lpstr>Recent LGV history</vt:lpstr>
      <vt:lpstr>Recent LGV history 2</vt:lpstr>
      <vt:lpstr>Strains within the LGV clade are considerably less diverse than those in the trachoma lineage  The L2b epidemic is a clonal outbreak that has spread rapidly throughout the world </vt:lpstr>
      <vt:lpstr>PowerPoint Presentation</vt:lpstr>
      <vt:lpstr>PowerPoint Presentation</vt:lpstr>
      <vt:lpstr>LGV: Asymptomatic proctitis</vt:lpstr>
      <vt:lpstr>Recent LGV epidemiology in Europe</vt:lpstr>
      <vt:lpstr>LGV: Urethral and Inguinal infections</vt:lpstr>
      <vt:lpstr>The majority of reported LGV infections in MSM after 2003 are found in the anorectal canal and not urogenital</vt:lpstr>
      <vt:lpstr>Low prevalence of urethral lymphogranuloma venereum infections among homosexual men visiting the STI clinic in Amsterdam, the Netherlands</vt:lpstr>
      <vt:lpstr>How to explain the disbalance in the ratio of  anorectal and urogenital LGV infections found in MSM?</vt:lpstr>
      <vt:lpstr>Pharyngeal chlamydia infections</vt:lpstr>
      <vt:lpstr>PowerPoint Presentation</vt:lpstr>
      <vt:lpstr>LGV Spread in MSM: Does Ano-Oral Transmission Plays a Role?</vt:lpstr>
      <vt:lpstr>The role of saliva as lubricant in penile-anal sex in the transmission of gonorrhoea and LGV</vt:lpstr>
      <vt:lpstr>LGV Treatment: Doxycycline 1st line treatment</vt:lpstr>
      <vt:lpstr>Concluding remarks: LGV remains a serious concern  for the MSM community  </vt:lpstr>
      <vt:lpstr>stihiv2021.org</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Microsoft Office User</cp:lastModifiedBy>
  <cp:revision>26</cp:revision>
  <dcterms:created xsi:type="dcterms:W3CDTF">2015-07-06T08:16:27Z</dcterms:created>
  <dcterms:modified xsi:type="dcterms:W3CDTF">2018-07-18T12:51:38Z</dcterms:modified>
</cp:coreProperties>
</file>